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1204" r:id="rId2"/>
    <p:sldId id="1274" r:id="rId3"/>
    <p:sldId id="1185" r:id="rId4"/>
    <p:sldId id="1178" r:id="rId5"/>
    <p:sldId id="1201" r:id="rId6"/>
    <p:sldId id="1266" r:id="rId7"/>
    <p:sldId id="1264" r:id="rId8"/>
    <p:sldId id="1218" r:id="rId9"/>
    <p:sldId id="1271" r:id="rId10"/>
    <p:sldId id="1269" r:id="rId11"/>
    <p:sldId id="1272" r:id="rId12"/>
    <p:sldId id="124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7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2E0A6C-D6B8-4463-AECB-775332B92D95}" v="2" dt="2023-05-26T08:53:36.5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9" autoAdjust="0"/>
    <p:restoredTop sz="84900" autoAdjust="0"/>
  </p:normalViewPr>
  <p:slideViewPr>
    <p:cSldViewPr snapToGrid="0">
      <p:cViewPr varScale="1">
        <p:scale>
          <a:sx n="108" d="100"/>
          <a:sy n="108" d="100"/>
        </p:scale>
        <p:origin x="714" y="354"/>
      </p:cViewPr>
      <p:guideLst/>
    </p:cSldViewPr>
  </p:slideViewPr>
  <p:outlineViewPr>
    <p:cViewPr>
      <p:scale>
        <a:sx n="33" d="100"/>
        <a:sy n="33" d="100"/>
      </p:scale>
      <p:origin x="0" y="-52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ED1C4-7A42-4DEF-BCCF-CDD2CF84FB96}" type="datetimeFigureOut">
              <a:rPr lang="en-GB" smtClean="0"/>
              <a:t>22/06/2023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21F332-937F-4BB1-B558-545309050730}" type="slidenum">
              <a:rPr lang="en-GB" smtClean="0"/>
              <a:t>‹#›</a:t>
            </a:fld>
            <a:endParaRPr lang="en-GB"/>
          </a:p>
        </p:txBody>
      </p:sp>
    </p:spTree>
    <p:extLst>
      <p:ext uri="{BB962C8B-B14F-4D97-AF65-F5344CB8AC3E}">
        <p14:creationId xmlns:p14="http://schemas.microsoft.com/office/powerpoint/2010/main" val="1501942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reading.ac.uk/planet/?redirect=false"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Average Annual global temperatures 1850 – 2018</a:t>
            </a:r>
          </a:p>
          <a:p>
            <a:r>
              <a:rPr lang="en-GB" dirty="0"/>
              <a:t>Source: </a:t>
            </a:r>
            <a:r>
              <a:rPr lang="en-GB" sz="1200" u="sng" kern="1200" dirty="0">
                <a:solidFill>
                  <a:schemeClr val="tx1"/>
                </a:solidFill>
                <a:effectLst/>
                <a:latin typeface="+mn-lt"/>
                <a:ea typeface="+mn-ea"/>
                <a:cs typeface="+mn-cs"/>
                <a:hlinkClick r:id="rId3"/>
              </a:rPr>
              <a:t>University of Reading, Prof Ed Hawkins, #ShowYourStripes</a:t>
            </a:r>
            <a:endParaRPr lang="en-GB" dirty="0"/>
          </a:p>
          <a:p>
            <a:endParaRPr lang="en-GB" dirty="0"/>
          </a:p>
        </p:txBody>
      </p:sp>
      <p:sp>
        <p:nvSpPr>
          <p:cNvPr id="4" name="Slide Number Placeholder 3"/>
          <p:cNvSpPr>
            <a:spLocks noGrp="1"/>
          </p:cNvSpPr>
          <p:nvPr>
            <p:ph type="sldNum" sz="quarter" idx="5"/>
          </p:nvPr>
        </p:nvSpPr>
        <p:spPr/>
        <p:txBody>
          <a:bodyPr/>
          <a:lstStyle/>
          <a:p>
            <a:fld id="{8D21F332-937F-4BB1-B558-545309050730}" type="slidenum">
              <a:rPr lang="en-GB" smtClean="0"/>
              <a:t>1</a:t>
            </a:fld>
            <a:endParaRPr lang="en-GB"/>
          </a:p>
        </p:txBody>
      </p:sp>
    </p:spTree>
    <p:extLst>
      <p:ext uri="{BB962C8B-B14F-4D97-AF65-F5344CB8AC3E}">
        <p14:creationId xmlns:p14="http://schemas.microsoft.com/office/powerpoint/2010/main" val="676592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D21F332-937F-4BB1-B558-545309050730}" type="slidenum">
              <a:rPr lang="en-GB" smtClean="0"/>
              <a:t>11</a:t>
            </a:fld>
            <a:endParaRPr lang="en-GB"/>
          </a:p>
        </p:txBody>
      </p:sp>
    </p:spTree>
    <p:extLst>
      <p:ext uri="{BB962C8B-B14F-4D97-AF65-F5344CB8AC3E}">
        <p14:creationId xmlns:p14="http://schemas.microsoft.com/office/powerpoint/2010/main" val="1970786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88AA044-5A54-40ED-9EA6-71CCE0FE3663}" type="slidenum">
              <a:rPr lang="en-GB" smtClean="0"/>
              <a:t>12</a:t>
            </a:fld>
            <a:endParaRPr lang="en-GB"/>
          </a:p>
        </p:txBody>
      </p:sp>
    </p:spTree>
    <p:extLst>
      <p:ext uri="{BB962C8B-B14F-4D97-AF65-F5344CB8AC3E}">
        <p14:creationId xmlns:p14="http://schemas.microsoft.com/office/powerpoint/2010/main" val="951643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88AA044-5A54-40ED-9EA6-71CCE0FE3663}" type="slidenum">
              <a:rPr lang="en-GB" smtClean="0"/>
              <a:t>3</a:t>
            </a:fld>
            <a:endParaRPr lang="en-GB"/>
          </a:p>
        </p:txBody>
      </p:sp>
    </p:spTree>
    <p:extLst>
      <p:ext uri="{BB962C8B-B14F-4D97-AF65-F5344CB8AC3E}">
        <p14:creationId xmlns:p14="http://schemas.microsoft.com/office/powerpoint/2010/main" val="1699319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D21F332-937F-4BB1-B558-545309050730}" type="slidenum">
              <a:rPr lang="en-GB" smtClean="0"/>
              <a:t>4</a:t>
            </a:fld>
            <a:endParaRPr lang="en-GB"/>
          </a:p>
        </p:txBody>
      </p:sp>
    </p:spTree>
    <p:extLst>
      <p:ext uri="{BB962C8B-B14F-4D97-AF65-F5344CB8AC3E}">
        <p14:creationId xmlns:p14="http://schemas.microsoft.com/office/powerpoint/2010/main" val="4078124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D21F332-937F-4BB1-B558-545309050730}" type="slidenum">
              <a:rPr lang="en-GB" smtClean="0"/>
              <a:t>5</a:t>
            </a:fld>
            <a:endParaRPr lang="en-GB"/>
          </a:p>
        </p:txBody>
      </p:sp>
    </p:spTree>
    <p:extLst>
      <p:ext uri="{BB962C8B-B14F-4D97-AF65-F5344CB8AC3E}">
        <p14:creationId xmlns:p14="http://schemas.microsoft.com/office/powerpoint/2010/main" val="3485114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D21F332-937F-4BB1-B558-545309050730}" type="slidenum">
              <a:rPr lang="en-GB" smtClean="0"/>
              <a:t>6</a:t>
            </a:fld>
            <a:endParaRPr lang="en-GB"/>
          </a:p>
        </p:txBody>
      </p:sp>
    </p:spTree>
    <p:extLst>
      <p:ext uri="{BB962C8B-B14F-4D97-AF65-F5344CB8AC3E}">
        <p14:creationId xmlns:p14="http://schemas.microsoft.com/office/powerpoint/2010/main" val="509641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57E571-925F-4915-8032-DB60C29C1857}" type="slidenum">
              <a:rPr lang="en-GB" smtClean="0"/>
              <a:t>7</a:t>
            </a:fld>
            <a:endParaRPr lang="en-GB"/>
          </a:p>
        </p:txBody>
      </p:sp>
    </p:spTree>
    <p:extLst>
      <p:ext uri="{BB962C8B-B14F-4D97-AF65-F5344CB8AC3E}">
        <p14:creationId xmlns:p14="http://schemas.microsoft.com/office/powerpoint/2010/main" val="1862468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57E571-925F-4915-8032-DB60C29C1857}" type="slidenum">
              <a:rPr lang="en-GB" smtClean="0"/>
              <a:t>8</a:t>
            </a:fld>
            <a:endParaRPr lang="en-GB"/>
          </a:p>
        </p:txBody>
      </p:sp>
    </p:spTree>
    <p:extLst>
      <p:ext uri="{BB962C8B-B14F-4D97-AF65-F5344CB8AC3E}">
        <p14:creationId xmlns:p14="http://schemas.microsoft.com/office/powerpoint/2010/main" val="1176165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74151"/>
                </a:solidFill>
                <a:effectLst/>
                <a:latin typeface="Arial" panose="020B0604020202020204" pitchFamily="34" charset="0"/>
              </a:rPr>
              <a:t>Together, communities can drive positive change, create sustainable solutions, influence policies, and build resilience to combat climate change effectively.</a:t>
            </a:r>
          </a:p>
          <a:p>
            <a:endParaRPr lang="en-GB" dirty="0"/>
          </a:p>
        </p:txBody>
      </p:sp>
      <p:sp>
        <p:nvSpPr>
          <p:cNvPr id="4" name="Slide Number Placeholder 3"/>
          <p:cNvSpPr>
            <a:spLocks noGrp="1"/>
          </p:cNvSpPr>
          <p:nvPr>
            <p:ph type="sldNum" sz="quarter" idx="5"/>
          </p:nvPr>
        </p:nvSpPr>
        <p:spPr/>
        <p:txBody>
          <a:bodyPr/>
          <a:lstStyle/>
          <a:p>
            <a:fld id="{8D21F332-937F-4BB1-B558-545309050730}" type="slidenum">
              <a:rPr lang="en-GB" smtClean="0"/>
              <a:t>9</a:t>
            </a:fld>
            <a:endParaRPr lang="en-GB"/>
          </a:p>
        </p:txBody>
      </p:sp>
    </p:spTree>
    <p:extLst>
      <p:ext uri="{BB962C8B-B14F-4D97-AF65-F5344CB8AC3E}">
        <p14:creationId xmlns:p14="http://schemas.microsoft.com/office/powerpoint/2010/main" val="529441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D21F332-937F-4BB1-B558-545309050730}" type="slidenum">
              <a:rPr lang="en-GB" smtClean="0"/>
              <a:t>10</a:t>
            </a:fld>
            <a:endParaRPr lang="en-GB"/>
          </a:p>
        </p:txBody>
      </p:sp>
    </p:spTree>
    <p:extLst>
      <p:ext uri="{BB962C8B-B14F-4D97-AF65-F5344CB8AC3E}">
        <p14:creationId xmlns:p14="http://schemas.microsoft.com/office/powerpoint/2010/main" val="8640946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53341-C249-4BD0-A618-CFD65C76EF5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F52ED71-F0A6-437D-829F-4906CFCC2F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FECE936-B031-405B-B288-D1A0AB7FAB9E}"/>
              </a:ext>
            </a:extLst>
          </p:cNvPr>
          <p:cNvSpPr>
            <a:spLocks noGrp="1"/>
          </p:cNvSpPr>
          <p:nvPr>
            <p:ph type="dt" sz="half" idx="10"/>
          </p:nvPr>
        </p:nvSpPr>
        <p:spPr/>
        <p:txBody>
          <a:bodyPr/>
          <a:lstStyle/>
          <a:p>
            <a:fld id="{CBCADA2A-2590-4017-AB2A-731E51B69C92}" type="datetimeFigureOut">
              <a:rPr lang="en-GB" smtClean="0"/>
              <a:t>22/06/2023</a:t>
            </a:fld>
            <a:endParaRPr lang="en-GB"/>
          </a:p>
        </p:txBody>
      </p:sp>
      <p:sp>
        <p:nvSpPr>
          <p:cNvPr id="5" name="Footer Placeholder 4">
            <a:extLst>
              <a:ext uri="{FF2B5EF4-FFF2-40B4-BE49-F238E27FC236}">
                <a16:creationId xmlns:a16="http://schemas.microsoft.com/office/drawing/2014/main" id="{D853F5B3-52D2-4009-A12A-5184B3E00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A60A2-9ED4-449A-ABDD-6EC1C9884092}"/>
              </a:ext>
            </a:extLst>
          </p:cNvPr>
          <p:cNvSpPr>
            <a:spLocks noGrp="1"/>
          </p:cNvSpPr>
          <p:nvPr>
            <p:ph type="sldNum" sz="quarter" idx="12"/>
          </p:nvPr>
        </p:nvSpPr>
        <p:spPr/>
        <p:txBody>
          <a:bodyPr/>
          <a:lstStyle/>
          <a:p>
            <a:fld id="{14CE9898-3963-492F-AA35-FBDC3A4ED949}" type="slidenum">
              <a:rPr lang="en-GB" smtClean="0"/>
              <a:t>‹#›</a:t>
            </a:fld>
            <a:endParaRPr lang="en-GB"/>
          </a:p>
        </p:txBody>
      </p:sp>
      <p:pic>
        <p:nvPicPr>
          <p:cNvPr id="7" name="Picture 6" descr="Diagram, shape, arrow&#10;&#10;Description automatically generated">
            <a:extLst>
              <a:ext uri="{FF2B5EF4-FFF2-40B4-BE49-F238E27FC236}">
                <a16:creationId xmlns:a16="http://schemas.microsoft.com/office/drawing/2014/main" id="{FB090638-F500-46CC-AC46-5A11987BD5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32"/>
            <a:ext cx="12192000" cy="6860032"/>
          </a:xfrm>
          <a:prstGeom prst="rect">
            <a:avLst/>
          </a:prstGeom>
        </p:spPr>
      </p:pic>
    </p:spTree>
    <p:extLst>
      <p:ext uri="{BB962C8B-B14F-4D97-AF65-F5344CB8AC3E}">
        <p14:creationId xmlns:p14="http://schemas.microsoft.com/office/powerpoint/2010/main" val="4188686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011B8-3488-41CC-B695-0D137E98A2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7E036B-155E-4009-97F6-1704AC6FC46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899D80-F4C8-43B1-ACAF-E9BE8002810A}"/>
              </a:ext>
            </a:extLst>
          </p:cNvPr>
          <p:cNvSpPr>
            <a:spLocks noGrp="1"/>
          </p:cNvSpPr>
          <p:nvPr>
            <p:ph type="dt" sz="half" idx="10"/>
          </p:nvPr>
        </p:nvSpPr>
        <p:spPr/>
        <p:txBody>
          <a:bodyPr/>
          <a:lstStyle/>
          <a:p>
            <a:fld id="{CBCADA2A-2590-4017-AB2A-731E51B69C92}" type="datetimeFigureOut">
              <a:rPr lang="en-GB" smtClean="0"/>
              <a:t>22/06/2023</a:t>
            </a:fld>
            <a:endParaRPr lang="en-GB"/>
          </a:p>
        </p:txBody>
      </p:sp>
      <p:sp>
        <p:nvSpPr>
          <p:cNvPr id="5" name="Footer Placeholder 4">
            <a:extLst>
              <a:ext uri="{FF2B5EF4-FFF2-40B4-BE49-F238E27FC236}">
                <a16:creationId xmlns:a16="http://schemas.microsoft.com/office/drawing/2014/main" id="{1724044C-4D2E-4A35-B47D-1E39F6B135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5A6869-2E97-4F3E-8D62-22AD9AE84AA4}"/>
              </a:ext>
            </a:extLst>
          </p:cNvPr>
          <p:cNvSpPr>
            <a:spLocks noGrp="1"/>
          </p:cNvSpPr>
          <p:nvPr>
            <p:ph type="sldNum" sz="quarter" idx="12"/>
          </p:nvPr>
        </p:nvSpPr>
        <p:spPr/>
        <p:txBody>
          <a:bodyPr/>
          <a:lstStyle/>
          <a:p>
            <a:fld id="{14CE9898-3963-492F-AA35-FBDC3A4ED949}" type="slidenum">
              <a:rPr lang="en-GB" smtClean="0"/>
              <a:t>‹#›</a:t>
            </a:fld>
            <a:endParaRPr lang="en-GB"/>
          </a:p>
        </p:txBody>
      </p:sp>
    </p:spTree>
    <p:extLst>
      <p:ext uri="{BB962C8B-B14F-4D97-AF65-F5344CB8AC3E}">
        <p14:creationId xmlns:p14="http://schemas.microsoft.com/office/powerpoint/2010/main" val="2741627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08B7D1-AC8A-434C-9351-3AF4FCFA2D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4099828-1583-4F16-9B5D-89FCBBDC17E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8FA713-7EE6-4DDB-BCBD-D85077A2DB92}"/>
              </a:ext>
            </a:extLst>
          </p:cNvPr>
          <p:cNvSpPr>
            <a:spLocks noGrp="1"/>
          </p:cNvSpPr>
          <p:nvPr>
            <p:ph type="dt" sz="half" idx="10"/>
          </p:nvPr>
        </p:nvSpPr>
        <p:spPr/>
        <p:txBody>
          <a:bodyPr/>
          <a:lstStyle/>
          <a:p>
            <a:fld id="{CBCADA2A-2590-4017-AB2A-731E51B69C92}" type="datetimeFigureOut">
              <a:rPr lang="en-GB" smtClean="0"/>
              <a:t>22/06/2023</a:t>
            </a:fld>
            <a:endParaRPr lang="en-GB"/>
          </a:p>
        </p:txBody>
      </p:sp>
      <p:sp>
        <p:nvSpPr>
          <p:cNvPr id="5" name="Footer Placeholder 4">
            <a:extLst>
              <a:ext uri="{FF2B5EF4-FFF2-40B4-BE49-F238E27FC236}">
                <a16:creationId xmlns:a16="http://schemas.microsoft.com/office/drawing/2014/main" id="{FD104CB6-2C8C-4F39-9E5B-03CD6B3A8E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C908E-2CD0-4554-9C8E-4E88A3EDE774}"/>
              </a:ext>
            </a:extLst>
          </p:cNvPr>
          <p:cNvSpPr>
            <a:spLocks noGrp="1"/>
          </p:cNvSpPr>
          <p:nvPr>
            <p:ph type="sldNum" sz="quarter" idx="12"/>
          </p:nvPr>
        </p:nvSpPr>
        <p:spPr/>
        <p:txBody>
          <a:bodyPr/>
          <a:lstStyle/>
          <a:p>
            <a:fld id="{14CE9898-3963-492F-AA35-FBDC3A4ED949}" type="slidenum">
              <a:rPr lang="en-GB" smtClean="0"/>
              <a:t>‹#›</a:t>
            </a:fld>
            <a:endParaRPr lang="en-GB"/>
          </a:p>
        </p:txBody>
      </p:sp>
    </p:spTree>
    <p:extLst>
      <p:ext uri="{BB962C8B-B14F-4D97-AF65-F5344CB8AC3E}">
        <p14:creationId xmlns:p14="http://schemas.microsoft.com/office/powerpoint/2010/main" val="441455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3A0F33A6-CCA8-44C9-BD5E-F1313BDB6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32"/>
            <a:ext cx="12192000" cy="6860032"/>
          </a:xfrm>
          <a:prstGeom prst="rect">
            <a:avLst/>
          </a:prstGeom>
        </p:spPr>
      </p:pic>
      <p:sp>
        <p:nvSpPr>
          <p:cNvPr id="2" name="Title 1">
            <a:extLst>
              <a:ext uri="{FF2B5EF4-FFF2-40B4-BE49-F238E27FC236}">
                <a16:creationId xmlns:a16="http://schemas.microsoft.com/office/drawing/2014/main" id="{AAC675BF-0179-48BE-B451-70FAC5CAC87F}"/>
              </a:ext>
            </a:extLst>
          </p:cNvPr>
          <p:cNvSpPr>
            <a:spLocks noGrp="1"/>
          </p:cNvSpPr>
          <p:nvPr>
            <p:ph type="title"/>
          </p:nvPr>
        </p:nvSpPr>
        <p:spPr>
          <a:xfrm>
            <a:off x="198036" y="258583"/>
            <a:ext cx="10515600" cy="449522"/>
          </a:xfrm>
          <a:prstGeom prst="rect">
            <a:avLst/>
          </a:prstGeom>
        </p:spPr>
        <p:txBody>
          <a:bodyPr/>
          <a:lstStyle>
            <a:lvl1pPr>
              <a:defRPr lang="en-GB" sz="3200" b="1" kern="1200" dirty="0">
                <a:solidFill>
                  <a:srgbClr val="7030A0"/>
                </a:solidFill>
                <a:latin typeface="+mj-lt"/>
                <a:ea typeface="+mj-ea"/>
                <a:cs typeface="+mj-cs"/>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714FD46-B6CC-4363-99D7-38EE2A9183B4}"/>
              </a:ext>
            </a:extLst>
          </p:cNvPr>
          <p:cNvSpPr>
            <a:spLocks noGrp="1"/>
          </p:cNvSpPr>
          <p:nvPr>
            <p:ph idx="1"/>
          </p:nvPr>
        </p:nvSpPr>
        <p:spPr>
          <a:xfrm>
            <a:off x="696884" y="1085793"/>
            <a:ext cx="10515600" cy="4351338"/>
          </a:xfrm>
        </p:spPr>
        <p:txBody>
          <a:bodyPr>
            <a:normAutofit/>
          </a:bodyPr>
          <a:lstStyle>
            <a:lvl1pPr>
              <a:defRPr sz="1800"/>
            </a:lvl1pPr>
            <a:lvl2pPr>
              <a:defRPr sz="18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391DC4-0203-44D7-8A61-54CA2766C263}"/>
              </a:ext>
            </a:extLst>
          </p:cNvPr>
          <p:cNvSpPr>
            <a:spLocks noGrp="1"/>
          </p:cNvSpPr>
          <p:nvPr>
            <p:ph type="dt" sz="half" idx="10"/>
          </p:nvPr>
        </p:nvSpPr>
        <p:spPr/>
        <p:txBody>
          <a:bodyPr/>
          <a:lstStyle/>
          <a:p>
            <a:fld id="{CBCADA2A-2590-4017-AB2A-731E51B69C92}" type="datetimeFigureOut">
              <a:rPr lang="en-GB" smtClean="0"/>
              <a:t>22/06/2023</a:t>
            </a:fld>
            <a:endParaRPr lang="en-GB"/>
          </a:p>
        </p:txBody>
      </p:sp>
      <p:sp>
        <p:nvSpPr>
          <p:cNvPr id="5" name="Footer Placeholder 4">
            <a:extLst>
              <a:ext uri="{FF2B5EF4-FFF2-40B4-BE49-F238E27FC236}">
                <a16:creationId xmlns:a16="http://schemas.microsoft.com/office/drawing/2014/main" id="{5B45E086-8D82-46F7-8301-D83B92D885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CE2DBF-99F2-4651-B77A-055D26E2DEF0}"/>
              </a:ext>
            </a:extLst>
          </p:cNvPr>
          <p:cNvSpPr>
            <a:spLocks noGrp="1"/>
          </p:cNvSpPr>
          <p:nvPr>
            <p:ph type="sldNum" sz="quarter" idx="12"/>
          </p:nvPr>
        </p:nvSpPr>
        <p:spPr/>
        <p:txBody>
          <a:bodyPr/>
          <a:lstStyle/>
          <a:p>
            <a:fld id="{14CE9898-3963-492F-AA35-FBDC3A4ED949}" type="slidenum">
              <a:rPr lang="en-GB" smtClean="0"/>
              <a:t>‹#›</a:t>
            </a:fld>
            <a:endParaRPr lang="en-GB"/>
          </a:p>
        </p:txBody>
      </p:sp>
    </p:spTree>
    <p:extLst>
      <p:ext uri="{BB962C8B-B14F-4D97-AF65-F5344CB8AC3E}">
        <p14:creationId xmlns:p14="http://schemas.microsoft.com/office/powerpoint/2010/main" val="234798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A11CB-08A5-44EA-80E5-18657F256FC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7D5CE00-F8B9-482C-ABB4-8CED5A9406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B186A99-E817-4479-ADC8-30516D74679D}"/>
              </a:ext>
            </a:extLst>
          </p:cNvPr>
          <p:cNvSpPr>
            <a:spLocks noGrp="1"/>
          </p:cNvSpPr>
          <p:nvPr>
            <p:ph type="dt" sz="half" idx="10"/>
          </p:nvPr>
        </p:nvSpPr>
        <p:spPr/>
        <p:txBody>
          <a:bodyPr/>
          <a:lstStyle/>
          <a:p>
            <a:fld id="{CBCADA2A-2590-4017-AB2A-731E51B69C92}" type="datetimeFigureOut">
              <a:rPr lang="en-GB" smtClean="0"/>
              <a:t>22/06/2023</a:t>
            </a:fld>
            <a:endParaRPr lang="en-GB"/>
          </a:p>
        </p:txBody>
      </p:sp>
      <p:sp>
        <p:nvSpPr>
          <p:cNvPr id="5" name="Footer Placeholder 4">
            <a:extLst>
              <a:ext uri="{FF2B5EF4-FFF2-40B4-BE49-F238E27FC236}">
                <a16:creationId xmlns:a16="http://schemas.microsoft.com/office/drawing/2014/main" id="{F117B1CE-7BB4-43AB-B31F-098693E15D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CD38DD-C836-409D-82FB-20E557A448D8}"/>
              </a:ext>
            </a:extLst>
          </p:cNvPr>
          <p:cNvSpPr>
            <a:spLocks noGrp="1"/>
          </p:cNvSpPr>
          <p:nvPr>
            <p:ph type="sldNum" sz="quarter" idx="12"/>
          </p:nvPr>
        </p:nvSpPr>
        <p:spPr/>
        <p:txBody>
          <a:bodyPr/>
          <a:lstStyle/>
          <a:p>
            <a:fld id="{14CE9898-3963-492F-AA35-FBDC3A4ED949}" type="slidenum">
              <a:rPr lang="en-GB" smtClean="0"/>
              <a:t>‹#›</a:t>
            </a:fld>
            <a:endParaRPr lang="en-GB"/>
          </a:p>
        </p:txBody>
      </p:sp>
    </p:spTree>
    <p:extLst>
      <p:ext uri="{BB962C8B-B14F-4D97-AF65-F5344CB8AC3E}">
        <p14:creationId xmlns:p14="http://schemas.microsoft.com/office/powerpoint/2010/main" val="3973155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32B11-DB4C-41F4-825D-8BEB200F4F7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851C8F0-B63A-49A6-97B7-A2C765C6ED7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40C1AA1-CA29-42AB-B13D-DE84CC0AEF5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AD50806-D6DD-42DC-9CB3-1A606E4530B1}"/>
              </a:ext>
            </a:extLst>
          </p:cNvPr>
          <p:cNvSpPr>
            <a:spLocks noGrp="1"/>
          </p:cNvSpPr>
          <p:nvPr>
            <p:ph type="dt" sz="half" idx="10"/>
          </p:nvPr>
        </p:nvSpPr>
        <p:spPr/>
        <p:txBody>
          <a:bodyPr/>
          <a:lstStyle/>
          <a:p>
            <a:fld id="{CBCADA2A-2590-4017-AB2A-731E51B69C92}" type="datetimeFigureOut">
              <a:rPr lang="en-GB" smtClean="0"/>
              <a:t>22/06/2023</a:t>
            </a:fld>
            <a:endParaRPr lang="en-GB"/>
          </a:p>
        </p:txBody>
      </p:sp>
      <p:sp>
        <p:nvSpPr>
          <p:cNvPr id="6" name="Footer Placeholder 5">
            <a:extLst>
              <a:ext uri="{FF2B5EF4-FFF2-40B4-BE49-F238E27FC236}">
                <a16:creationId xmlns:a16="http://schemas.microsoft.com/office/drawing/2014/main" id="{38CA3AF3-29C7-474F-BDC3-814E12286A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6BA94A-E1D9-42CE-9B7B-8890C0E7C621}"/>
              </a:ext>
            </a:extLst>
          </p:cNvPr>
          <p:cNvSpPr>
            <a:spLocks noGrp="1"/>
          </p:cNvSpPr>
          <p:nvPr>
            <p:ph type="sldNum" sz="quarter" idx="12"/>
          </p:nvPr>
        </p:nvSpPr>
        <p:spPr/>
        <p:txBody>
          <a:bodyPr/>
          <a:lstStyle/>
          <a:p>
            <a:fld id="{14CE9898-3963-492F-AA35-FBDC3A4ED949}" type="slidenum">
              <a:rPr lang="en-GB" smtClean="0"/>
              <a:t>‹#›</a:t>
            </a:fld>
            <a:endParaRPr lang="en-GB"/>
          </a:p>
        </p:txBody>
      </p:sp>
    </p:spTree>
    <p:extLst>
      <p:ext uri="{BB962C8B-B14F-4D97-AF65-F5344CB8AC3E}">
        <p14:creationId xmlns:p14="http://schemas.microsoft.com/office/powerpoint/2010/main" val="2145914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10932-81B4-4827-9287-D9F91646F80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930D5CC-E7B6-45CD-BAF1-EFD47B73C9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55313E7-ABA2-4421-A3F4-75AF2BAE727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3FF49D-22E2-4561-BEEE-7DAF7755F2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B5B93DE-9E58-49EF-8801-1F644B78F36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DB96240-44BF-49E8-9CD9-A2D7F9F7C134}"/>
              </a:ext>
            </a:extLst>
          </p:cNvPr>
          <p:cNvSpPr>
            <a:spLocks noGrp="1"/>
          </p:cNvSpPr>
          <p:nvPr>
            <p:ph type="dt" sz="half" idx="10"/>
          </p:nvPr>
        </p:nvSpPr>
        <p:spPr/>
        <p:txBody>
          <a:bodyPr/>
          <a:lstStyle/>
          <a:p>
            <a:fld id="{CBCADA2A-2590-4017-AB2A-731E51B69C92}" type="datetimeFigureOut">
              <a:rPr lang="en-GB" smtClean="0"/>
              <a:t>22/06/2023</a:t>
            </a:fld>
            <a:endParaRPr lang="en-GB"/>
          </a:p>
        </p:txBody>
      </p:sp>
      <p:sp>
        <p:nvSpPr>
          <p:cNvPr id="8" name="Footer Placeholder 7">
            <a:extLst>
              <a:ext uri="{FF2B5EF4-FFF2-40B4-BE49-F238E27FC236}">
                <a16:creationId xmlns:a16="http://schemas.microsoft.com/office/drawing/2014/main" id="{B92A2D25-B89B-47A9-BA10-C04FF8855BD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CE7650C-CB1F-4857-A895-18DBA10ACC2E}"/>
              </a:ext>
            </a:extLst>
          </p:cNvPr>
          <p:cNvSpPr>
            <a:spLocks noGrp="1"/>
          </p:cNvSpPr>
          <p:nvPr>
            <p:ph type="sldNum" sz="quarter" idx="12"/>
          </p:nvPr>
        </p:nvSpPr>
        <p:spPr/>
        <p:txBody>
          <a:bodyPr/>
          <a:lstStyle/>
          <a:p>
            <a:fld id="{14CE9898-3963-492F-AA35-FBDC3A4ED949}" type="slidenum">
              <a:rPr lang="en-GB" smtClean="0"/>
              <a:t>‹#›</a:t>
            </a:fld>
            <a:endParaRPr lang="en-GB"/>
          </a:p>
        </p:txBody>
      </p:sp>
    </p:spTree>
    <p:extLst>
      <p:ext uri="{BB962C8B-B14F-4D97-AF65-F5344CB8AC3E}">
        <p14:creationId xmlns:p14="http://schemas.microsoft.com/office/powerpoint/2010/main" val="1883801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2B1E5-BD91-4406-949E-F9C2537260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48D8D29-7BC6-4F9C-AAC2-AE140D985E5C}"/>
              </a:ext>
            </a:extLst>
          </p:cNvPr>
          <p:cNvSpPr>
            <a:spLocks noGrp="1"/>
          </p:cNvSpPr>
          <p:nvPr>
            <p:ph type="dt" sz="half" idx="10"/>
          </p:nvPr>
        </p:nvSpPr>
        <p:spPr/>
        <p:txBody>
          <a:bodyPr/>
          <a:lstStyle/>
          <a:p>
            <a:fld id="{CBCADA2A-2590-4017-AB2A-731E51B69C92}" type="datetimeFigureOut">
              <a:rPr lang="en-GB" smtClean="0"/>
              <a:t>22/06/2023</a:t>
            </a:fld>
            <a:endParaRPr lang="en-GB"/>
          </a:p>
        </p:txBody>
      </p:sp>
      <p:sp>
        <p:nvSpPr>
          <p:cNvPr id="4" name="Footer Placeholder 3">
            <a:extLst>
              <a:ext uri="{FF2B5EF4-FFF2-40B4-BE49-F238E27FC236}">
                <a16:creationId xmlns:a16="http://schemas.microsoft.com/office/drawing/2014/main" id="{BF77F482-9FC3-47D4-A0FE-13D1C7E98C4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4C35747-6F6A-4C64-B858-B8F5736792BA}"/>
              </a:ext>
            </a:extLst>
          </p:cNvPr>
          <p:cNvSpPr>
            <a:spLocks noGrp="1"/>
          </p:cNvSpPr>
          <p:nvPr>
            <p:ph type="sldNum" sz="quarter" idx="12"/>
          </p:nvPr>
        </p:nvSpPr>
        <p:spPr/>
        <p:txBody>
          <a:bodyPr/>
          <a:lstStyle/>
          <a:p>
            <a:fld id="{14CE9898-3963-492F-AA35-FBDC3A4ED949}" type="slidenum">
              <a:rPr lang="en-GB" smtClean="0"/>
              <a:t>‹#›</a:t>
            </a:fld>
            <a:endParaRPr lang="en-GB"/>
          </a:p>
        </p:txBody>
      </p:sp>
    </p:spTree>
    <p:extLst>
      <p:ext uri="{BB962C8B-B14F-4D97-AF65-F5344CB8AC3E}">
        <p14:creationId xmlns:p14="http://schemas.microsoft.com/office/powerpoint/2010/main" val="1796816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89F352-A03A-4D04-96DB-FFFC65D88D97}"/>
              </a:ext>
            </a:extLst>
          </p:cNvPr>
          <p:cNvSpPr>
            <a:spLocks noGrp="1"/>
          </p:cNvSpPr>
          <p:nvPr>
            <p:ph type="dt" sz="half" idx="10"/>
          </p:nvPr>
        </p:nvSpPr>
        <p:spPr/>
        <p:txBody>
          <a:bodyPr/>
          <a:lstStyle/>
          <a:p>
            <a:fld id="{CBCADA2A-2590-4017-AB2A-731E51B69C92}" type="datetimeFigureOut">
              <a:rPr lang="en-GB" smtClean="0"/>
              <a:t>22/06/2023</a:t>
            </a:fld>
            <a:endParaRPr lang="en-GB"/>
          </a:p>
        </p:txBody>
      </p:sp>
      <p:sp>
        <p:nvSpPr>
          <p:cNvPr id="3" name="Footer Placeholder 2">
            <a:extLst>
              <a:ext uri="{FF2B5EF4-FFF2-40B4-BE49-F238E27FC236}">
                <a16:creationId xmlns:a16="http://schemas.microsoft.com/office/drawing/2014/main" id="{037E5D04-9338-438A-8745-3E637D006F6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2A4A319-64C3-4725-A2C6-16C626375FBE}"/>
              </a:ext>
            </a:extLst>
          </p:cNvPr>
          <p:cNvSpPr>
            <a:spLocks noGrp="1"/>
          </p:cNvSpPr>
          <p:nvPr>
            <p:ph type="sldNum" sz="quarter" idx="12"/>
          </p:nvPr>
        </p:nvSpPr>
        <p:spPr/>
        <p:txBody>
          <a:bodyPr/>
          <a:lstStyle/>
          <a:p>
            <a:fld id="{14CE9898-3963-492F-AA35-FBDC3A4ED949}" type="slidenum">
              <a:rPr lang="en-GB" smtClean="0"/>
              <a:t>‹#›</a:t>
            </a:fld>
            <a:endParaRPr lang="en-GB"/>
          </a:p>
        </p:txBody>
      </p:sp>
    </p:spTree>
    <p:extLst>
      <p:ext uri="{BB962C8B-B14F-4D97-AF65-F5344CB8AC3E}">
        <p14:creationId xmlns:p14="http://schemas.microsoft.com/office/powerpoint/2010/main" val="1129974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666D5-C763-4A58-95A8-ADD625769CB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CE1A7CC-45CD-4963-8D6A-6768E5BDBC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2C5DF93-F805-486D-A702-2229057213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478FF40-359A-41BF-97BF-4E20B6C90CDC}"/>
              </a:ext>
            </a:extLst>
          </p:cNvPr>
          <p:cNvSpPr>
            <a:spLocks noGrp="1"/>
          </p:cNvSpPr>
          <p:nvPr>
            <p:ph type="dt" sz="half" idx="10"/>
          </p:nvPr>
        </p:nvSpPr>
        <p:spPr/>
        <p:txBody>
          <a:bodyPr/>
          <a:lstStyle/>
          <a:p>
            <a:fld id="{CBCADA2A-2590-4017-AB2A-731E51B69C92}" type="datetimeFigureOut">
              <a:rPr lang="en-GB" smtClean="0"/>
              <a:t>22/06/2023</a:t>
            </a:fld>
            <a:endParaRPr lang="en-GB"/>
          </a:p>
        </p:txBody>
      </p:sp>
      <p:sp>
        <p:nvSpPr>
          <p:cNvPr id="6" name="Footer Placeholder 5">
            <a:extLst>
              <a:ext uri="{FF2B5EF4-FFF2-40B4-BE49-F238E27FC236}">
                <a16:creationId xmlns:a16="http://schemas.microsoft.com/office/drawing/2014/main" id="{0EDA7980-99E6-4707-9468-4279ECC43C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FF8E05-666F-4DE0-8CF7-B82C7DE0D39F}"/>
              </a:ext>
            </a:extLst>
          </p:cNvPr>
          <p:cNvSpPr>
            <a:spLocks noGrp="1"/>
          </p:cNvSpPr>
          <p:nvPr>
            <p:ph type="sldNum" sz="quarter" idx="12"/>
          </p:nvPr>
        </p:nvSpPr>
        <p:spPr/>
        <p:txBody>
          <a:bodyPr/>
          <a:lstStyle/>
          <a:p>
            <a:fld id="{14CE9898-3963-492F-AA35-FBDC3A4ED949}" type="slidenum">
              <a:rPr lang="en-GB" smtClean="0"/>
              <a:t>‹#›</a:t>
            </a:fld>
            <a:endParaRPr lang="en-GB"/>
          </a:p>
        </p:txBody>
      </p:sp>
    </p:spTree>
    <p:extLst>
      <p:ext uri="{BB962C8B-B14F-4D97-AF65-F5344CB8AC3E}">
        <p14:creationId xmlns:p14="http://schemas.microsoft.com/office/powerpoint/2010/main" val="1150129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8F2FC-241E-4A46-88F1-61BC48E1A7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2003CFB-B15F-4A27-B190-FF81168E75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FC5386E-3EEB-41E6-BF13-6BA9693D6C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F2C2AAD-41C7-4C88-8CF3-1B8D9F107827}"/>
              </a:ext>
            </a:extLst>
          </p:cNvPr>
          <p:cNvSpPr>
            <a:spLocks noGrp="1"/>
          </p:cNvSpPr>
          <p:nvPr>
            <p:ph type="dt" sz="half" idx="10"/>
          </p:nvPr>
        </p:nvSpPr>
        <p:spPr/>
        <p:txBody>
          <a:bodyPr/>
          <a:lstStyle/>
          <a:p>
            <a:fld id="{CBCADA2A-2590-4017-AB2A-731E51B69C92}" type="datetimeFigureOut">
              <a:rPr lang="en-GB" smtClean="0"/>
              <a:t>22/06/2023</a:t>
            </a:fld>
            <a:endParaRPr lang="en-GB"/>
          </a:p>
        </p:txBody>
      </p:sp>
      <p:sp>
        <p:nvSpPr>
          <p:cNvPr id="6" name="Footer Placeholder 5">
            <a:extLst>
              <a:ext uri="{FF2B5EF4-FFF2-40B4-BE49-F238E27FC236}">
                <a16:creationId xmlns:a16="http://schemas.microsoft.com/office/drawing/2014/main" id="{20204DDA-EB22-4CDE-86F8-CC5E3F0110E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80F915-E8DB-48BB-A3EF-91F64984DF1B}"/>
              </a:ext>
            </a:extLst>
          </p:cNvPr>
          <p:cNvSpPr>
            <a:spLocks noGrp="1"/>
          </p:cNvSpPr>
          <p:nvPr>
            <p:ph type="sldNum" sz="quarter" idx="12"/>
          </p:nvPr>
        </p:nvSpPr>
        <p:spPr/>
        <p:txBody>
          <a:bodyPr/>
          <a:lstStyle/>
          <a:p>
            <a:fld id="{14CE9898-3963-492F-AA35-FBDC3A4ED949}" type="slidenum">
              <a:rPr lang="en-GB" smtClean="0"/>
              <a:t>‹#›</a:t>
            </a:fld>
            <a:endParaRPr lang="en-GB"/>
          </a:p>
        </p:txBody>
      </p:sp>
    </p:spTree>
    <p:extLst>
      <p:ext uri="{BB962C8B-B14F-4D97-AF65-F5344CB8AC3E}">
        <p14:creationId xmlns:p14="http://schemas.microsoft.com/office/powerpoint/2010/main" val="1672942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1DB268-1E4D-45A1-850D-FD33ECCFC0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84960A-0DCA-4B69-87A0-E1B9C0450B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ADA2A-2590-4017-AB2A-731E51B69C92}" type="datetimeFigureOut">
              <a:rPr lang="en-GB" smtClean="0"/>
              <a:t>22/06/2023</a:t>
            </a:fld>
            <a:endParaRPr lang="en-GB"/>
          </a:p>
        </p:txBody>
      </p:sp>
      <p:sp>
        <p:nvSpPr>
          <p:cNvPr id="5" name="Footer Placeholder 4">
            <a:extLst>
              <a:ext uri="{FF2B5EF4-FFF2-40B4-BE49-F238E27FC236}">
                <a16:creationId xmlns:a16="http://schemas.microsoft.com/office/drawing/2014/main" id="{920B594F-9F66-44E7-B40B-E84C0D0A78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45CE70B-F7A8-4CA9-B0DD-BF509AB102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CE9898-3963-492F-AA35-FBDC3A4ED949}" type="slidenum">
              <a:rPr lang="en-GB" smtClean="0"/>
              <a:t>‹#›</a:t>
            </a:fld>
            <a:endParaRPr lang="en-GB"/>
          </a:p>
        </p:txBody>
      </p:sp>
    </p:spTree>
    <p:extLst>
      <p:ext uri="{BB962C8B-B14F-4D97-AF65-F5344CB8AC3E}">
        <p14:creationId xmlns:p14="http://schemas.microsoft.com/office/powerpoint/2010/main" val="350310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leicestershire.gov.uk/environment-and-planning/net-zero"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hyperlink" Target="http://www.lesswaste.org.uk/"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fif"/><Relationship Id="rId4" Type="http://schemas.openxmlformats.org/officeDocument/2006/relationships/hyperlink" Target="http://www.leicestershire.gov.uk/environment-and-planning/net-zero"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mailto:net.zero@leics.gov.uk" TargetMode="External"/><Relationship Id="rId3" Type="http://schemas.openxmlformats.org/officeDocument/2006/relationships/hyperlink" Target="mailto:Michael.Suddens@lecis.gov.uk" TargetMode="External"/><Relationship Id="rId7" Type="http://schemas.openxmlformats.org/officeDocument/2006/relationships/hyperlink" Target="http://www.leics.gov.uk/net-zero"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leicestershire.gov.uk/environment-and-planning/net-zero"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jpeg"/><Relationship Id="rId3" Type="http://schemas.openxmlformats.org/officeDocument/2006/relationships/image" Target="../media/image19.png"/><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jpeg"/><Relationship Id="rId17" Type="http://schemas.openxmlformats.org/officeDocument/2006/relationships/image" Target="../media/image33.jpeg"/><Relationship Id="rId2" Type="http://schemas.openxmlformats.org/officeDocument/2006/relationships/notesSlide" Target="../notesSlides/notesSlide7.xml"/><Relationship Id="rId16" Type="http://schemas.openxmlformats.org/officeDocument/2006/relationships/image" Target="../media/image32.jpeg"/><Relationship Id="rId20"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7.jpe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png"/><Relationship Id="rId10" Type="http://schemas.openxmlformats.org/officeDocument/2006/relationships/image" Target="../media/image26.jpe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jpeg"/><Relationship Id="rId14" Type="http://schemas.openxmlformats.org/officeDocument/2006/relationships/image" Target="../media/image30.png"/><Relationship Id="rId22"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F566C-C419-4627-96F4-425A2A8676F1}"/>
              </a:ext>
            </a:extLst>
          </p:cNvPr>
          <p:cNvSpPr txBox="1">
            <a:spLocks noGrp="1"/>
          </p:cNvSpPr>
          <p:nvPr>
            <p:ph type="title" idx="4294967295"/>
          </p:nvPr>
        </p:nvSpPr>
        <p:spPr>
          <a:xfrm>
            <a:off x="1088569" y="1940664"/>
            <a:ext cx="10014857" cy="2387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6000" b="0" i="0" u="none" strike="noStrike" kern="0" cap="none" spc="0" normalizeH="0" baseline="0" noProof="0" dirty="0">
                <a:ln>
                  <a:noFill/>
                </a:ln>
                <a:solidFill>
                  <a:schemeClr val="tx1"/>
                </a:solidFill>
                <a:effectLst/>
                <a:uLnTx/>
                <a:uFillTx/>
                <a:latin typeface="+mj-lt"/>
                <a:ea typeface="+mj-ea"/>
                <a:cs typeface="+mj-cs"/>
              </a:rPr>
              <a:t>Net Zero Leicestershire</a:t>
            </a:r>
            <a:br>
              <a:rPr kumimoji="0" lang="en-GB" sz="6000" b="0" i="0" u="none" strike="noStrike" kern="0" cap="none" spc="0" normalizeH="0" baseline="0" noProof="0" dirty="0">
                <a:ln>
                  <a:noFill/>
                </a:ln>
                <a:solidFill>
                  <a:schemeClr val="tx1"/>
                </a:solidFill>
                <a:effectLst/>
                <a:uLnTx/>
                <a:uFillTx/>
                <a:latin typeface="+mj-lt"/>
                <a:ea typeface="+mj-ea"/>
                <a:cs typeface="+mj-cs"/>
              </a:rPr>
            </a:br>
            <a:endParaRPr kumimoji="0" lang="en-GB" sz="60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Subtitle 4">
            <a:extLst>
              <a:ext uri="{FF2B5EF4-FFF2-40B4-BE49-F238E27FC236}">
                <a16:creationId xmlns:a16="http://schemas.microsoft.com/office/drawing/2014/main" id="{C531CF78-5F5E-4FD8-A8D0-AB25C9B07DCC}"/>
              </a:ext>
            </a:extLst>
          </p:cNvPr>
          <p:cNvSpPr txBox="1">
            <a:spLocks/>
          </p:cNvSpPr>
          <p:nvPr/>
        </p:nvSpPr>
        <p:spPr>
          <a:xfrm>
            <a:off x="1523998" y="4121774"/>
            <a:ext cx="9144000" cy="116909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200" b="1" dirty="0">
                <a:solidFill>
                  <a:srgbClr val="7030A0"/>
                </a:solidFill>
                <a:latin typeface="+mj-lt"/>
                <a:ea typeface="+mj-ea"/>
                <a:cs typeface="+mj-cs"/>
              </a:rPr>
              <a:t>Communities Network </a:t>
            </a:r>
          </a:p>
        </p:txBody>
      </p:sp>
      <p:pic>
        <p:nvPicPr>
          <p:cNvPr id="6" name="Picture 5">
            <a:extLst>
              <a:ext uri="{FF2B5EF4-FFF2-40B4-BE49-F238E27FC236}">
                <a16:creationId xmlns:a16="http://schemas.microsoft.com/office/drawing/2014/main" id="{FFABDBF8-0CF8-46B3-94C4-87A0B06FC6F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07583" y="3624488"/>
            <a:ext cx="8463492" cy="436728"/>
          </a:xfrm>
          <a:prstGeom prst="rect">
            <a:avLst/>
          </a:prstGeom>
        </p:spPr>
      </p:pic>
    </p:spTree>
    <p:extLst>
      <p:ext uri="{BB962C8B-B14F-4D97-AF65-F5344CB8AC3E}">
        <p14:creationId xmlns:p14="http://schemas.microsoft.com/office/powerpoint/2010/main" val="3267774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8CF7E-BF98-8B67-550B-D35CC4012C08}"/>
              </a:ext>
            </a:extLst>
          </p:cNvPr>
          <p:cNvSpPr>
            <a:spLocks noGrp="1"/>
          </p:cNvSpPr>
          <p:nvPr>
            <p:ph type="title"/>
          </p:nvPr>
        </p:nvSpPr>
        <p:spPr/>
        <p:txBody>
          <a:bodyPr/>
          <a:lstStyle/>
          <a:p>
            <a:r>
              <a:rPr lang="en-GB" dirty="0"/>
              <a:t>Leicestershire County Council Engagement with Communities </a:t>
            </a:r>
          </a:p>
        </p:txBody>
      </p:sp>
      <p:sp>
        <p:nvSpPr>
          <p:cNvPr id="3" name="Content Placeholder 2">
            <a:extLst>
              <a:ext uri="{FF2B5EF4-FFF2-40B4-BE49-F238E27FC236}">
                <a16:creationId xmlns:a16="http://schemas.microsoft.com/office/drawing/2014/main" id="{28906166-016E-99F6-E05F-914768F6C5C4}"/>
              </a:ext>
            </a:extLst>
          </p:cNvPr>
          <p:cNvSpPr>
            <a:spLocks noGrp="1"/>
          </p:cNvSpPr>
          <p:nvPr>
            <p:ph idx="1"/>
          </p:nvPr>
        </p:nvSpPr>
        <p:spPr>
          <a:xfrm>
            <a:off x="350100" y="987185"/>
            <a:ext cx="8984497" cy="4704955"/>
          </a:xfrm>
          <a:solidFill>
            <a:schemeClr val="accent6">
              <a:lumMod val="20000"/>
              <a:lumOff val="80000"/>
            </a:schemeClr>
          </a:solidFill>
        </p:spPr>
        <p:txBody>
          <a:bodyPr>
            <a:normAutofit fontScale="92500" lnSpcReduction="10000"/>
          </a:bodyPr>
          <a:lstStyle/>
          <a:p>
            <a:pPr marL="0" indent="0">
              <a:buNone/>
            </a:pPr>
            <a:r>
              <a:rPr lang="en-GB" b="1" dirty="0">
                <a:latin typeface="Arial" panose="020B0604020202020204" pitchFamily="34" charset="0"/>
                <a:cs typeface="Arial" panose="020B0604020202020204" pitchFamily="34" charset="0"/>
              </a:rPr>
              <a:t>Consultation: Listening to Youth Voices</a:t>
            </a:r>
          </a:p>
          <a:p>
            <a:pPr marL="457200" lvl="1" indent="0">
              <a:buNone/>
            </a:pPr>
            <a:r>
              <a:rPr lang="en-GB" dirty="0">
                <a:latin typeface="Arial" panose="020B0604020202020204" pitchFamily="34" charset="0"/>
                <a:cs typeface="Arial" panose="020B0604020202020204" pitchFamily="34" charset="0"/>
              </a:rPr>
              <a:t>We heard from over 500 young people during our public consultation on the draft net zero strategy and action plan. Their valuable views on climate change helped shape our initiatives.</a:t>
            </a:r>
          </a:p>
          <a:p>
            <a:pPr marL="0" indent="0">
              <a:buNone/>
            </a:pPr>
            <a:r>
              <a:rPr lang="en-GB" b="1" dirty="0">
                <a:latin typeface="Arial" panose="020B0604020202020204" pitchFamily="34" charset="0"/>
                <a:cs typeface="Arial" panose="020B0604020202020204" pitchFamily="34" charset="0"/>
              </a:rPr>
              <a:t>Net Zero Campaign</a:t>
            </a:r>
          </a:p>
          <a:p>
            <a:pPr marL="457200" lvl="1" indent="0">
              <a:buNone/>
            </a:pPr>
            <a:r>
              <a:rPr lang="en-GB" dirty="0">
                <a:latin typeface="Arial" panose="020B0604020202020204" pitchFamily="34" charset="0"/>
                <a:cs typeface="Arial" panose="020B0604020202020204" pitchFamily="34" charset="0"/>
              </a:rPr>
              <a:t>We celebrated the launch of our final Net Zero Strategy and Action Plan with a 6 week campaign including a dedicated week for communities. We promoted initiatives like the community fridge project and park run, and celebrated our Environment Action Volunteers. We also held a creative competition for young people to design posters on reducing carbon footprint.</a:t>
            </a:r>
          </a:p>
          <a:p>
            <a:pPr marL="0" indent="0">
              <a:buNone/>
            </a:pPr>
            <a:r>
              <a:rPr lang="en-GB" b="1" dirty="0">
                <a:latin typeface="Arial" panose="020B0604020202020204" pitchFamily="34" charset="0"/>
                <a:cs typeface="Arial" panose="020B0604020202020204" pitchFamily="34" charset="0"/>
              </a:rPr>
              <a:t>Net Zero Webpages: Your Knowledge Hub</a:t>
            </a:r>
          </a:p>
          <a:p>
            <a:pPr marL="457200" lvl="1" indent="0" algn="l">
              <a:buNone/>
            </a:pPr>
            <a:r>
              <a:rPr lang="en-GB" dirty="0">
                <a:latin typeface="Arial" panose="020B0604020202020204" pitchFamily="34" charset="0"/>
                <a:cs typeface="Arial" panose="020B0604020202020204" pitchFamily="34" charset="0"/>
              </a:rPr>
              <a:t>Our user-friendly net zero webpages provide valuable resources and guidance to residents, businesses, and community groups. Explore the dedicated communities section for advice at </a:t>
            </a:r>
            <a:r>
              <a:rPr lang="en-GB" dirty="0">
                <a:latin typeface="Arial" panose="020B0604020202020204" pitchFamily="34" charset="0"/>
                <a:cs typeface="Arial" panose="020B0604020202020204" pitchFamily="34" charset="0"/>
                <a:hlinkClick r:id="rId3"/>
              </a:rPr>
              <a:t>www.leicestershire.gov.uk/environment-and-planning/net-zero</a:t>
            </a:r>
            <a:r>
              <a:rPr lang="en-GB" dirty="0">
                <a:latin typeface="Arial" panose="020B0604020202020204" pitchFamily="34" charset="0"/>
                <a:cs typeface="Arial" panose="020B0604020202020204" pitchFamily="34" charset="0"/>
              </a:rPr>
              <a:t> </a:t>
            </a:r>
          </a:p>
          <a:p>
            <a:pPr marL="0" indent="0">
              <a:buNone/>
            </a:pPr>
            <a:r>
              <a:rPr lang="en-GB" b="1" dirty="0">
                <a:latin typeface="Arial" panose="020B0604020202020204" pitchFamily="34" charset="0"/>
                <a:cs typeface="Arial" panose="020B0604020202020204" pitchFamily="34" charset="0"/>
              </a:rPr>
              <a:t>Town and Parish Council, and Community Groups toolkit </a:t>
            </a:r>
          </a:p>
          <a:p>
            <a:pPr marL="457200" lvl="1" indent="0">
              <a:buNone/>
            </a:pPr>
            <a:r>
              <a:rPr lang="en-GB" dirty="0">
                <a:latin typeface="Arial" panose="020B0604020202020204" pitchFamily="34" charset="0"/>
                <a:cs typeface="Arial" panose="020B0604020202020204" pitchFamily="34" charset="0"/>
              </a:rPr>
              <a:t>In collaboration with Districts, we are launching a toolkit soon to help town and parish council and community groups tackle net zero in their communities. With practical tips, advice and examples of good practice, it will act as useful aide for local action. </a:t>
            </a:r>
            <a:endParaRPr lang="en-GB" dirty="0">
              <a:solidFill>
                <a:srgbClr val="374151"/>
              </a:solidFill>
              <a:latin typeface="Calibri (body)"/>
            </a:endParaRPr>
          </a:p>
        </p:txBody>
      </p:sp>
      <p:sp>
        <p:nvSpPr>
          <p:cNvPr id="5" name="Oval 4">
            <a:extLst>
              <a:ext uri="{FF2B5EF4-FFF2-40B4-BE49-F238E27FC236}">
                <a16:creationId xmlns:a16="http://schemas.microsoft.com/office/drawing/2014/main" id="{E57D5918-A739-DEF9-AB74-A072ACBFA667}"/>
              </a:ext>
              <a:ext uri="{C183D7F6-B498-43B3-948B-1728B52AA6E4}">
                <adec:decorative xmlns:adec="http://schemas.microsoft.com/office/drawing/2017/decorative" val="1"/>
              </a:ext>
            </a:extLst>
          </p:cNvPr>
          <p:cNvSpPr/>
          <p:nvPr/>
        </p:nvSpPr>
        <p:spPr>
          <a:xfrm>
            <a:off x="10342829" y="661892"/>
            <a:ext cx="1571771" cy="1544999"/>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c 6">
            <a:extLst>
              <a:ext uri="{FF2B5EF4-FFF2-40B4-BE49-F238E27FC236}">
                <a16:creationId xmlns:a16="http://schemas.microsoft.com/office/drawing/2014/main" id="{EF09D34B-0CAE-35FA-59A2-D4CC86E50450}"/>
              </a:ext>
              <a:ext uri="{C183D7F6-B498-43B3-948B-1728B52AA6E4}">
                <adec:decorative xmlns:adec="http://schemas.microsoft.com/office/drawing/2017/decorative" val="1"/>
              </a:ext>
            </a:extLst>
          </p:cNvPr>
          <p:cNvSpPr/>
          <p:nvPr/>
        </p:nvSpPr>
        <p:spPr>
          <a:xfrm rot="10118068">
            <a:off x="10069601" y="496704"/>
            <a:ext cx="1606631" cy="1921588"/>
          </a:xfrm>
          <a:prstGeom prst="arc">
            <a:avLst>
              <a:gd name="adj1" fmla="val 19310849"/>
              <a:gd name="adj2" fmla="val 3311628"/>
            </a:avLst>
          </a:prstGeom>
          <a:ln w="79375">
            <a:solidFill>
              <a:srgbClr val="FFC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Oval 7">
            <a:extLst>
              <a:ext uri="{FF2B5EF4-FFF2-40B4-BE49-F238E27FC236}">
                <a16:creationId xmlns:a16="http://schemas.microsoft.com/office/drawing/2014/main" id="{9D02CC4C-74B8-963C-151D-33F71322448B}"/>
              </a:ext>
              <a:ext uri="{C183D7F6-B498-43B3-948B-1728B52AA6E4}">
                <adec:decorative xmlns:adec="http://schemas.microsoft.com/office/drawing/2017/decorative" val="1"/>
              </a:ext>
            </a:extLst>
          </p:cNvPr>
          <p:cNvSpPr/>
          <p:nvPr/>
        </p:nvSpPr>
        <p:spPr>
          <a:xfrm>
            <a:off x="11432412" y="4515077"/>
            <a:ext cx="328863" cy="340894"/>
          </a:xfrm>
          <a:prstGeom prst="ellipse">
            <a:avLst/>
          </a:prstGeom>
          <a:solidFill>
            <a:srgbClr val="D4E7EB"/>
          </a:solidFill>
          <a:ln>
            <a:solidFill>
              <a:srgbClr val="D4E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69066B5D-770D-D08C-4C65-70645D06C329}"/>
              </a:ext>
              <a:ext uri="{C183D7F6-B498-43B3-948B-1728B52AA6E4}">
                <adec:decorative xmlns:adec="http://schemas.microsoft.com/office/drawing/2017/decorative" val="1"/>
              </a:ext>
            </a:extLst>
          </p:cNvPr>
          <p:cNvSpPr/>
          <p:nvPr/>
        </p:nvSpPr>
        <p:spPr>
          <a:xfrm rot="16477798">
            <a:off x="9504993" y="2352688"/>
            <a:ext cx="2279569" cy="2444329"/>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74333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67EDC-B2EA-CD3D-5AF8-8236B114B354}"/>
              </a:ext>
            </a:extLst>
          </p:cNvPr>
          <p:cNvSpPr>
            <a:spLocks noGrp="1"/>
          </p:cNvSpPr>
          <p:nvPr>
            <p:ph type="title"/>
          </p:nvPr>
        </p:nvSpPr>
        <p:spPr/>
        <p:txBody>
          <a:bodyPr/>
          <a:lstStyle/>
          <a:p>
            <a:r>
              <a:rPr lang="en-GB" dirty="0"/>
              <a:t>Get Involved </a:t>
            </a:r>
          </a:p>
        </p:txBody>
      </p:sp>
      <p:sp>
        <p:nvSpPr>
          <p:cNvPr id="3" name="Content Placeholder 2">
            <a:extLst>
              <a:ext uri="{FF2B5EF4-FFF2-40B4-BE49-F238E27FC236}">
                <a16:creationId xmlns:a16="http://schemas.microsoft.com/office/drawing/2014/main" id="{677D18AA-670C-4996-D11C-87B323347D5A}"/>
              </a:ext>
            </a:extLst>
          </p:cNvPr>
          <p:cNvSpPr>
            <a:spLocks noGrp="1"/>
          </p:cNvSpPr>
          <p:nvPr>
            <p:ph idx="1"/>
          </p:nvPr>
        </p:nvSpPr>
        <p:spPr>
          <a:xfrm>
            <a:off x="242348" y="1108710"/>
            <a:ext cx="8511285" cy="4709160"/>
          </a:xfrm>
          <a:solidFill>
            <a:schemeClr val="accent5">
              <a:lumMod val="20000"/>
              <a:lumOff val="80000"/>
            </a:schemeClr>
          </a:solidFill>
        </p:spPr>
        <p:txBody>
          <a:bodyPr>
            <a:normAutofit/>
          </a:bodyPr>
          <a:lstStyle/>
          <a:p>
            <a:pPr marL="0" indent="0">
              <a:buNone/>
            </a:pPr>
            <a:r>
              <a:rPr lang="en-GB" b="1" dirty="0">
                <a:latin typeface="Arial" panose="020B0604020202020204" pitchFamily="34" charset="0"/>
                <a:cs typeface="Arial" panose="020B0604020202020204" pitchFamily="34" charset="0"/>
              </a:rPr>
              <a:t>Talks by Waste Experts: Waste Prevention and Recycling Insights</a:t>
            </a:r>
          </a:p>
          <a:p>
            <a:pPr lvl="1"/>
            <a:r>
              <a:rPr lang="en-GB" dirty="0">
                <a:latin typeface="Arial" panose="020B0604020202020204" pitchFamily="34" charset="0"/>
                <a:cs typeface="Arial" panose="020B0604020202020204" pitchFamily="34" charset="0"/>
              </a:rPr>
              <a:t>Our knowledgeable waste colleagues offer engaging talks and workshops on waste prevention, recycling, and composting. Schools and community groups benefit from their expertise and learn practical ways to make a difference. To find our more visit </a:t>
            </a:r>
            <a:r>
              <a:rPr lang="en-GB" dirty="0">
                <a:latin typeface="Arial" panose="020B0604020202020204" pitchFamily="34" charset="0"/>
                <a:cs typeface="Arial" panose="020B0604020202020204" pitchFamily="34" charset="0"/>
                <a:hlinkClick r:id="rId3"/>
              </a:rPr>
              <a:t>www.lesswaste.org.uk</a:t>
            </a:r>
            <a:r>
              <a:rPr lang="en-GB" dirty="0">
                <a:latin typeface="Arial" panose="020B0604020202020204" pitchFamily="34" charset="0"/>
                <a:cs typeface="Arial" panose="020B0604020202020204" pitchFamily="34" charset="0"/>
              </a:rPr>
              <a:t>   </a:t>
            </a:r>
          </a:p>
          <a:p>
            <a:pPr marL="0" indent="0">
              <a:buNone/>
            </a:pPr>
            <a:r>
              <a:rPr lang="en-GB" b="1" dirty="0">
                <a:latin typeface="Arial" panose="020B0604020202020204" pitchFamily="34" charset="0"/>
                <a:cs typeface="Arial" panose="020B0604020202020204" pitchFamily="34" charset="0"/>
              </a:rPr>
              <a:t>Volunteer Opportunities: Be a Green Champion</a:t>
            </a:r>
          </a:p>
          <a:p>
            <a:pPr lvl="1"/>
            <a:r>
              <a:rPr lang="en-GB" dirty="0">
                <a:latin typeface="Arial" panose="020B0604020202020204" pitchFamily="34" charset="0"/>
                <a:cs typeface="Arial" panose="020B0604020202020204" pitchFamily="34" charset="0"/>
              </a:rPr>
              <a:t>Embrace various volunteering opportunities, such as becoming a country park volunteer, environment action volunteer, or tree warden.</a:t>
            </a:r>
          </a:p>
          <a:p>
            <a:pPr marL="0" indent="0">
              <a:buNone/>
            </a:pPr>
            <a:r>
              <a:rPr lang="en-GB" b="1" dirty="0">
                <a:latin typeface="Arial" panose="020B0604020202020204" pitchFamily="34" charset="0"/>
                <a:cs typeface="Arial" panose="020B0604020202020204" pitchFamily="34" charset="0"/>
              </a:rPr>
              <a:t>Keep Informed with the Latest Updates and Opportunities</a:t>
            </a:r>
          </a:p>
          <a:p>
            <a:pPr lvl="1"/>
            <a:r>
              <a:rPr lang="en-GB" dirty="0">
                <a:latin typeface="Arial" panose="020B0604020202020204" pitchFamily="34" charset="0"/>
                <a:cs typeface="Arial" panose="020B0604020202020204" pitchFamily="34" charset="0"/>
              </a:rPr>
              <a:t>Sign up to Environment Matters to receive the latest news and updates on the environment across Leicestershire.</a:t>
            </a:r>
          </a:p>
          <a:p>
            <a:pPr marL="0" indent="0">
              <a:buNone/>
            </a:pPr>
            <a:r>
              <a:rPr lang="en-GB" b="1" dirty="0">
                <a:latin typeface="Arial" panose="020B0604020202020204" pitchFamily="34" charset="0"/>
                <a:cs typeface="Arial" panose="020B0604020202020204" pitchFamily="34" charset="0"/>
              </a:rPr>
              <a:t>Sign the Leicestershire Climate and Nature Pact</a:t>
            </a:r>
          </a:p>
          <a:p>
            <a:pPr marL="0" indent="0">
              <a:buNone/>
            </a:pPr>
            <a:endParaRPr lang="en-GB" dirty="0">
              <a:latin typeface="Arial" panose="020B0604020202020204" pitchFamily="34" charset="0"/>
              <a:cs typeface="Arial" panose="020B0604020202020204" pitchFamily="34" charset="0"/>
            </a:endParaRPr>
          </a:p>
          <a:p>
            <a:pPr marL="0" indent="0">
              <a:buNone/>
            </a:pPr>
            <a:r>
              <a:rPr lang="en-GB" sz="1600" dirty="0">
                <a:latin typeface="Arial" panose="020B0604020202020204" pitchFamily="34" charset="0"/>
                <a:cs typeface="Arial" panose="020B0604020202020204" pitchFamily="34" charset="0"/>
              </a:rPr>
              <a:t>For further information visit </a:t>
            </a:r>
            <a:r>
              <a:rPr lang="en-GB" sz="1600" dirty="0">
                <a:latin typeface="Arial" panose="020B0604020202020204" pitchFamily="34" charset="0"/>
                <a:cs typeface="Arial" panose="020B0604020202020204" pitchFamily="34" charset="0"/>
                <a:hlinkClick r:id="rId4"/>
              </a:rPr>
              <a:t>www.leicestershire.gov.uk/environment-and-planning/net-zero</a:t>
            </a:r>
            <a:r>
              <a:rPr lang="en-GB" sz="1600" dirty="0">
                <a:latin typeface="Arial" panose="020B0604020202020204" pitchFamily="34" charset="0"/>
                <a:cs typeface="Arial" panose="020B0604020202020204" pitchFamily="34" charset="0"/>
              </a:rPr>
              <a:t> </a:t>
            </a:r>
          </a:p>
          <a:p>
            <a:pPr marL="0" indent="0">
              <a:buNone/>
            </a:pPr>
            <a:endParaRPr lang="en-GB" b="1" dirty="0">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73A7E23C-D804-FA3F-4841-1FF30AED69B0}"/>
              </a:ext>
              <a:ext uri="{C183D7F6-B498-43B3-948B-1728B52AA6E4}">
                <adec:decorative xmlns:adec="http://schemas.microsoft.com/office/drawing/2017/decorative" val="1"/>
              </a:ext>
            </a:extLst>
          </p:cNvPr>
          <p:cNvSpPr/>
          <p:nvPr/>
        </p:nvSpPr>
        <p:spPr>
          <a:xfrm>
            <a:off x="8797947" y="580111"/>
            <a:ext cx="2079172" cy="2050794"/>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0FD89A68-B77E-06C6-5E23-C13D6B554DF5}"/>
              </a:ext>
              <a:ext uri="{C183D7F6-B498-43B3-948B-1728B52AA6E4}">
                <adec:decorative xmlns:adec="http://schemas.microsoft.com/office/drawing/2017/decorative" val="1"/>
              </a:ext>
            </a:extLst>
          </p:cNvPr>
          <p:cNvSpPr/>
          <p:nvPr/>
        </p:nvSpPr>
        <p:spPr>
          <a:xfrm>
            <a:off x="9648281" y="2630905"/>
            <a:ext cx="2345683" cy="2342147"/>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7D072B3D-4735-2AF7-FD97-54816C069C22}"/>
              </a:ext>
              <a:ext uri="{C183D7F6-B498-43B3-948B-1728B52AA6E4}">
                <adec:decorative xmlns:adec="http://schemas.microsoft.com/office/drawing/2017/decorative" val="1"/>
              </a:ext>
            </a:extLst>
          </p:cNvPr>
          <p:cNvSpPr/>
          <p:nvPr/>
        </p:nvSpPr>
        <p:spPr>
          <a:xfrm>
            <a:off x="11115460" y="2133600"/>
            <a:ext cx="354645" cy="32084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c 6">
            <a:extLst>
              <a:ext uri="{FF2B5EF4-FFF2-40B4-BE49-F238E27FC236}">
                <a16:creationId xmlns:a16="http://schemas.microsoft.com/office/drawing/2014/main" id="{2698713B-8CED-10C7-6A4A-D1C0FB4670F0}"/>
              </a:ext>
              <a:ext uri="{C183D7F6-B498-43B3-948B-1728B52AA6E4}">
                <adec:decorative xmlns:adec="http://schemas.microsoft.com/office/drawing/2017/decorative" val="1"/>
              </a:ext>
            </a:extLst>
          </p:cNvPr>
          <p:cNvSpPr/>
          <p:nvPr/>
        </p:nvSpPr>
        <p:spPr>
          <a:xfrm rot="12596532">
            <a:off x="9405530" y="1681680"/>
            <a:ext cx="2636136" cy="3494638"/>
          </a:xfrm>
          <a:prstGeom prst="arc">
            <a:avLst>
              <a:gd name="adj1" fmla="val 16501403"/>
              <a:gd name="adj2" fmla="val 19945482"/>
            </a:avLst>
          </a:prstGeom>
          <a:ln w="79375">
            <a:solidFill>
              <a:srgbClr val="7030A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420232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66764-B147-5C0A-5839-A5BEDB57A319}"/>
              </a:ext>
            </a:extLst>
          </p:cNvPr>
          <p:cNvSpPr txBox="1">
            <a:spLocks noGrp="1"/>
          </p:cNvSpPr>
          <p:nvPr>
            <p:ph type="title" idx="4294967295"/>
          </p:nvPr>
        </p:nvSpPr>
        <p:spPr>
          <a:xfrm>
            <a:off x="1754633" y="1159037"/>
            <a:ext cx="832879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solidFill>
                <a:effectLst/>
                <a:uLnTx/>
                <a:uFillTx/>
                <a:latin typeface="+mn-lt"/>
                <a:ea typeface="+mn-ea"/>
                <a:cs typeface="+mn-cs"/>
              </a:rPr>
              <a:t>Any Questions?</a:t>
            </a:r>
          </a:p>
        </p:txBody>
      </p:sp>
      <p:sp>
        <p:nvSpPr>
          <p:cNvPr id="6" name="TextBox 5">
            <a:extLst>
              <a:ext uri="{FF2B5EF4-FFF2-40B4-BE49-F238E27FC236}">
                <a16:creationId xmlns:a16="http://schemas.microsoft.com/office/drawing/2014/main" id="{53C83831-3589-4645-8329-30BCDD0DA09C}"/>
              </a:ext>
            </a:extLst>
          </p:cNvPr>
          <p:cNvSpPr txBox="1"/>
          <p:nvPr/>
        </p:nvSpPr>
        <p:spPr>
          <a:xfrm>
            <a:off x="2406501" y="2512264"/>
            <a:ext cx="7004957" cy="830997"/>
          </a:xfrm>
          <a:prstGeom prst="rect">
            <a:avLst/>
          </a:prstGeom>
          <a:noFill/>
        </p:spPr>
        <p:txBody>
          <a:bodyPr wrap="square" lIns="91440" tIns="45720" rIns="91440" bIns="45720" rtlCol="0" anchor="t">
            <a:spAutoFit/>
          </a:bodyPr>
          <a:lstStyle/>
          <a:p>
            <a:pPr algn="ctr"/>
            <a:r>
              <a:rPr lang="en-GB" sz="1600" dirty="0"/>
              <a:t>Michael Suddens</a:t>
            </a:r>
            <a:endParaRPr lang="en-GB" sz="1600" dirty="0">
              <a:cs typeface="Calibri"/>
            </a:endParaRPr>
          </a:p>
          <a:p>
            <a:pPr algn="ctr"/>
            <a:r>
              <a:rPr lang="en-GB" sz="1600" dirty="0">
                <a:hlinkClick r:id="rId3"/>
              </a:rPr>
              <a:t>Michael.Suddens@leics.gov.uk</a:t>
            </a:r>
            <a:endParaRPr lang="en-GB" sz="1600" dirty="0">
              <a:cs typeface="Calibri"/>
            </a:endParaRPr>
          </a:p>
          <a:p>
            <a:pPr algn="ctr"/>
            <a:r>
              <a:rPr lang="en-GB" sz="1600" dirty="0"/>
              <a:t>Senior Carbon Reduction Officer</a:t>
            </a:r>
            <a:endParaRPr lang="en-GB" sz="1600" dirty="0">
              <a:cs typeface="Calibri"/>
            </a:endParaRPr>
          </a:p>
        </p:txBody>
      </p:sp>
      <p:sp>
        <p:nvSpPr>
          <p:cNvPr id="4" name="TextBox 3">
            <a:extLst>
              <a:ext uri="{FF2B5EF4-FFF2-40B4-BE49-F238E27FC236}">
                <a16:creationId xmlns:a16="http://schemas.microsoft.com/office/drawing/2014/main" id="{5B4E65E9-8740-44CD-BA02-81BA25988FBE}"/>
              </a:ext>
            </a:extLst>
          </p:cNvPr>
          <p:cNvSpPr txBox="1"/>
          <p:nvPr/>
        </p:nvSpPr>
        <p:spPr>
          <a:xfrm>
            <a:off x="198036" y="190957"/>
            <a:ext cx="11841564" cy="584775"/>
          </a:xfrm>
          <a:prstGeom prst="rect">
            <a:avLst/>
          </a:prstGeom>
          <a:noFill/>
        </p:spPr>
        <p:txBody>
          <a:bodyPr wrap="square" lIns="91440" tIns="45720" rIns="91440" bIns="45720" rtlCol="0" anchor="t">
            <a:spAutoFit/>
          </a:bodyPr>
          <a:lstStyle/>
          <a:p>
            <a:pPr>
              <a:defRPr/>
            </a:pPr>
            <a:r>
              <a:rPr lang="en-GB" sz="3200" b="1" dirty="0">
                <a:solidFill>
                  <a:srgbClr val="7030A0"/>
                </a:solidFill>
                <a:latin typeface="Calibri" panose="020F0502020204030204"/>
              </a:rPr>
              <a:t>Thank you for listening!</a:t>
            </a:r>
            <a:endParaRPr kumimoji="0" lang="en-GB" sz="32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A443856-2E26-2AAA-97B9-D9E06A3741D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700052" y="1920513"/>
            <a:ext cx="8463492" cy="436728"/>
          </a:xfrm>
          <a:prstGeom prst="rect">
            <a:avLst/>
          </a:prstGeom>
        </p:spPr>
      </p:pic>
      <p:pic>
        <p:nvPicPr>
          <p:cNvPr id="5" name="Picture 4" descr="A screen shot of the Net Zero Strategy">
            <a:extLst>
              <a:ext uri="{FF2B5EF4-FFF2-40B4-BE49-F238E27FC236}">
                <a16:creationId xmlns:a16="http://schemas.microsoft.com/office/drawing/2014/main" id="{682E165D-0F0A-2320-EE75-FC73CAAF2D37}"/>
              </a:ext>
            </a:extLst>
          </p:cNvPr>
          <p:cNvPicPr>
            <a:picLocks noChangeAspect="1"/>
          </p:cNvPicPr>
          <p:nvPr/>
        </p:nvPicPr>
        <p:blipFill>
          <a:blip r:embed="rId5"/>
          <a:stretch>
            <a:fillRect/>
          </a:stretch>
        </p:blipFill>
        <p:spPr>
          <a:xfrm>
            <a:off x="3964533" y="4275705"/>
            <a:ext cx="1944446" cy="2063706"/>
          </a:xfrm>
          <a:prstGeom prst="rect">
            <a:avLst/>
          </a:prstGeom>
          <a:ln>
            <a:noFill/>
          </a:ln>
          <a:effectLst>
            <a:outerShdw blurRad="292100" dist="139700" dir="2700000" algn="tl" rotWithShape="0">
              <a:srgbClr val="333333">
                <a:alpha val="65000"/>
              </a:srgbClr>
            </a:outerShdw>
          </a:effectLst>
        </p:spPr>
      </p:pic>
      <p:pic>
        <p:nvPicPr>
          <p:cNvPr id="7" name="Picture 6" descr="Screenshot of support for businesses">
            <a:extLst>
              <a:ext uri="{FF2B5EF4-FFF2-40B4-BE49-F238E27FC236}">
                <a16:creationId xmlns:a16="http://schemas.microsoft.com/office/drawing/2014/main" id="{B12182CC-FCDF-B71D-54A7-77276FCBB3B4}"/>
              </a:ext>
            </a:extLst>
          </p:cNvPr>
          <p:cNvPicPr>
            <a:picLocks noChangeAspect="1"/>
          </p:cNvPicPr>
          <p:nvPr/>
        </p:nvPicPr>
        <p:blipFill>
          <a:blip r:embed="rId6"/>
          <a:stretch>
            <a:fillRect/>
          </a:stretch>
        </p:blipFill>
        <p:spPr>
          <a:xfrm>
            <a:off x="2968068" y="5145524"/>
            <a:ext cx="1717450" cy="1565379"/>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108172A1-A2EA-1C8B-E04D-DFBB85CF007C}"/>
              </a:ext>
            </a:extLst>
          </p:cNvPr>
          <p:cNvSpPr txBox="1"/>
          <p:nvPr/>
        </p:nvSpPr>
        <p:spPr>
          <a:xfrm>
            <a:off x="269539" y="4722783"/>
            <a:ext cx="3284826" cy="584775"/>
          </a:xfrm>
          <a:prstGeom prst="rect">
            <a:avLst/>
          </a:prstGeom>
          <a:noFill/>
        </p:spPr>
        <p:txBody>
          <a:bodyPr wrap="square">
            <a:spAutoFit/>
          </a:bodyPr>
          <a:lstStyle/>
          <a:p>
            <a:pPr marL="0" indent="0">
              <a:lnSpc>
                <a:spcPct val="100000"/>
              </a:lnSpc>
              <a:buNone/>
            </a:pPr>
            <a:r>
              <a:rPr lang="en-GB" sz="1600" dirty="0"/>
              <a:t>Visit our net zero webpages:  </a:t>
            </a:r>
            <a:r>
              <a:rPr lang="en-GB" sz="1600" dirty="0">
                <a:hlinkClick r:id="rId7"/>
              </a:rPr>
              <a:t>www.leics.gov.uk/net-zero</a:t>
            </a:r>
            <a:r>
              <a:rPr lang="en-GB" sz="1600" dirty="0"/>
              <a:t> </a:t>
            </a:r>
          </a:p>
        </p:txBody>
      </p:sp>
      <p:sp>
        <p:nvSpPr>
          <p:cNvPr id="11" name="TextBox 10">
            <a:extLst>
              <a:ext uri="{FF2B5EF4-FFF2-40B4-BE49-F238E27FC236}">
                <a16:creationId xmlns:a16="http://schemas.microsoft.com/office/drawing/2014/main" id="{E3274850-8AEC-8770-3257-D6D6A911941B}"/>
              </a:ext>
            </a:extLst>
          </p:cNvPr>
          <p:cNvSpPr txBox="1"/>
          <p:nvPr/>
        </p:nvSpPr>
        <p:spPr>
          <a:xfrm>
            <a:off x="269539" y="4173279"/>
            <a:ext cx="3170254" cy="584775"/>
          </a:xfrm>
          <a:prstGeom prst="rect">
            <a:avLst/>
          </a:prstGeom>
          <a:noFill/>
        </p:spPr>
        <p:txBody>
          <a:bodyPr wrap="square">
            <a:spAutoFit/>
          </a:bodyPr>
          <a:lstStyle/>
          <a:p>
            <a:r>
              <a:rPr lang="en-GB" sz="1600" dirty="0"/>
              <a:t>Get in touch with the team directly:</a:t>
            </a:r>
          </a:p>
          <a:p>
            <a:r>
              <a:rPr lang="en-GB" sz="1600" dirty="0">
                <a:hlinkClick r:id="rId8"/>
              </a:rPr>
              <a:t>net.zero@leics.gov.uk</a:t>
            </a:r>
            <a:endParaRPr lang="en-GB" sz="1600" dirty="0"/>
          </a:p>
        </p:txBody>
      </p:sp>
    </p:spTree>
    <p:extLst>
      <p:ext uri="{BB962C8B-B14F-4D97-AF65-F5344CB8AC3E}">
        <p14:creationId xmlns:p14="http://schemas.microsoft.com/office/powerpoint/2010/main" val="2006748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577AE-AC61-3C20-20BB-561E17E61FB0}"/>
              </a:ext>
            </a:extLst>
          </p:cNvPr>
          <p:cNvSpPr>
            <a:spLocks noGrp="1"/>
          </p:cNvSpPr>
          <p:nvPr>
            <p:ph type="title"/>
          </p:nvPr>
        </p:nvSpPr>
        <p:spPr/>
        <p:txBody>
          <a:bodyPr/>
          <a:lstStyle/>
          <a:p>
            <a:r>
              <a:rPr lang="en-GB" dirty="0"/>
              <a:t>Why Do We Need to Act?</a:t>
            </a:r>
          </a:p>
        </p:txBody>
      </p:sp>
      <p:sp>
        <p:nvSpPr>
          <p:cNvPr id="11" name="TextBox 10">
            <a:extLst>
              <a:ext uri="{FF2B5EF4-FFF2-40B4-BE49-F238E27FC236}">
                <a16:creationId xmlns:a16="http://schemas.microsoft.com/office/drawing/2014/main" id="{02B3E4F2-C377-BDA4-2453-4AB960CD7ADF}"/>
              </a:ext>
            </a:extLst>
          </p:cNvPr>
          <p:cNvSpPr txBox="1"/>
          <p:nvPr/>
        </p:nvSpPr>
        <p:spPr>
          <a:xfrm>
            <a:off x="567689" y="1072864"/>
            <a:ext cx="10961369" cy="584775"/>
          </a:xfrm>
          <a:prstGeom prst="rect">
            <a:avLst/>
          </a:prstGeom>
          <a:solidFill>
            <a:schemeClr val="accent5">
              <a:lumMod val="40000"/>
              <a:lumOff val="60000"/>
            </a:schemeClr>
          </a:solidFill>
        </p:spPr>
        <p:txBody>
          <a:bodyPr wrap="square">
            <a:spAutoFit/>
          </a:bodyPr>
          <a:lstStyle/>
          <a:p>
            <a:r>
              <a:rPr lang="en-GB" sz="1600" b="0" i="0" u="sng" dirty="0">
                <a:effectLst/>
                <a:latin typeface="Arial" panose="020B0604020202020204" pitchFamily="34" charset="0"/>
                <a:cs typeface="Arial" panose="020B0604020202020204" pitchFamily="34" charset="0"/>
              </a:rPr>
              <a:t>Key Definitions:</a:t>
            </a:r>
          </a:p>
          <a:p>
            <a:r>
              <a:rPr lang="en-GB" sz="1600" b="1" i="0" dirty="0">
                <a:effectLst/>
                <a:latin typeface="Arial" panose="020B0604020202020204" pitchFamily="34" charset="0"/>
                <a:cs typeface="Arial" panose="020B0604020202020204" pitchFamily="34" charset="0"/>
              </a:rPr>
              <a:t>Climate change </a:t>
            </a:r>
            <a:r>
              <a:rPr lang="en-GB" sz="1600" b="0" i="0" dirty="0">
                <a:effectLst/>
                <a:latin typeface="Arial" panose="020B0604020202020204" pitchFamily="34" charset="0"/>
                <a:cs typeface="Arial" panose="020B0604020202020204" pitchFamily="34" charset="0"/>
              </a:rPr>
              <a:t>refers to long term (decades or longer) shifts in temperature and weather patterns</a:t>
            </a:r>
            <a:r>
              <a:rPr lang="en-GB" sz="1600" b="0" i="0" dirty="0">
                <a:solidFill>
                  <a:srgbClr val="374151"/>
                </a:solidFill>
                <a:effectLst/>
                <a:latin typeface="Arial" panose="020B0604020202020204" pitchFamily="34" charset="0"/>
                <a:cs typeface="Arial" panose="020B0604020202020204" pitchFamily="34" charset="0"/>
              </a:rPr>
              <a:t>.</a:t>
            </a:r>
            <a:endParaRPr lang="en-GB" sz="16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270360F-464D-B8FA-5BE1-4CFCACCCA2A7}"/>
              </a:ext>
            </a:extLst>
          </p:cNvPr>
          <p:cNvSpPr txBox="1"/>
          <p:nvPr/>
        </p:nvSpPr>
        <p:spPr>
          <a:xfrm>
            <a:off x="567690" y="1657639"/>
            <a:ext cx="10961368" cy="584775"/>
          </a:xfrm>
          <a:prstGeom prst="rect">
            <a:avLst/>
          </a:prstGeom>
          <a:solidFill>
            <a:schemeClr val="accent5">
              <a:lumMod val="40000"/>
              <a:lumOff val="60000"/>
            </a:schemeClr>
          </a:solidFill>
        </p:spPr>
        <p:txBody>
          <a:bodyPr wrap="square">
            <a:spAutoFit/>
          </a:bodyPr>
          <a:lstStyle/>
          <a:p>
            <a:r>
              <a:rPr lang="en-GB" sz="1600" b="1" i="0" dirty="0">
                <a:effectLst/>
                <a:latin typeface="Arial" panose="020B0604020202020204" pitchFamily="34" charset="0"/>
                <a:cs typeface="Arial" panose="020B0604020202020204" pitchFamily="34" charset="0"/>
              </a:rPr>
              <a:t>Net zero </a:t>
            </a:r>
            <a:r>
              <a:rPr lang="en-GB" sz="1600" b="0" i="0" dirty="0">
                <a:effectLst/>
                <a:latin typeface="Arial" panose="020B0604020202020204" pitchFamily="34" charset="0"/>
                <a:cs typeface="Arial" panose="020B0604020202020204" pitchFamily="34" charset="0"/>
              </a:rPr>
              <a:t>refers to the point when greenhouse gas emissions being emitted into the atmosphere are balanced with their removal, so there is no overall addition to atmospheric levels.</a:t>
            </a:r>
            <a:endParaRPr lang="en-GB" sz="16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5B59030-CB24-190F-1C72-A64266FA71CC}"/>
              </a:ext>
            </a:extLst>
          </p:cNvPr>
          <p:cNvSpPr txBox="1"/>
          <p:nvPr/>
        </p:nvSpPr>
        <p:spPr>
          <a:xfrm>
            <a:off x="567688" y="2625941"/>
            <a:ext cx="10961370" cy="1815882"/>
          </a:xfrm>
          <a:prstGeom prst="rect">
            <a:avLst/>
          </a:prstGeom>
          <a:solidFill>
            <a:schemeClr val="accent2">
              <a:lumMod val="20000"/>
              <a:lumOff val="80000"/>
            </a:schemeClr>
          </a:solidFill>
        </p:spPr>
        <p:txBody>
          <a:bodyPr wrap="square">
            <a:spAutoFit/>
          </a:bodyPr>
          <a:lstStyle/>
          <a:p>
            <a:r>
              <a:rPr lang="en-GB" sz="1600" b="0" i="0" dirty="0">
                <a:solidFill>
                  <a:srgbClr val="1A1A1A"/>
                </a:solidFill>
                <a:effectLst/>
                <a:latin typeface="Arial" panose="020B0604020202020204" pitchFamily="34" charset="0"/>
                <a:cs typeface="Arial" panose="020B0604020202020204" pitchFamily="34" charset="0"/>
              </a:rPr>
              <a:t>Locally, </a:t>
            </a:r>
            <a:r>
              <a:rPr lang="en-GB" sz="1600" b="1" i="0" dirty="0">
                <a:solidFill>
                  <a:srgbClr val="1A1A1A"/>
                </a:solidFill>
                <a:effectLst/>
                <a:latin typeface="Arial" panose="020B0604020202020204" pitchFamily="34" charset="0"/>
                <a:cs typeface="Arial" panose="020B0604020202020204" pitchFamily="34" charset="0"/>
              </a:rPr>
              <a:t>extreme weather events are becoming more of an occurrence</a:t>
            </a:r>
            <a:r>
              <a:rPr lang="en-GB" sz="1600" b="0" i="0" dirty="0">
                <a:solidFill>
                  <a:srgbClr val="1A1A1A"/>
                </a:solidFill>
                <a:effectLst/>
                <a:latin typeface="Arial" panose="020B0604020202020204" pitchFamily="34" charset="0"/>
                <a:cs typeface="Arial" panose="020B0604020202020204" pitchFamily="34" charset="0"/>
              </a:rPr>
              <a:t>, such as the record-breaking temperatures of 39 °C recorded in Summer 2022 and increased number of storms being reported causing mass disruption.   </a:t>
            </a:r>
          </a:p>
          <a:p>
            <a:endParaRPr lang="en-GB" sz="1600" dirty="0">
              <a:solidFill>
                <a:srgbClr val="1A1A1A"/>
              </a:solidFill>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The </a:t>
            </a:r>
            <a:r>
              <a:rPr lang="en-GB" sz="1600" b="1" dirty="0">
                <a:latin typeface="Arial" panose="020B0604020202020204" pitchFamily="34" charset="0"/>
                <a:cs typeface="Arial" panose="020B0604020202020204" pitchFamily="34" charset="0"/>
              </a:rPr>
              <a:t>urgent need for action on climate change </a:t>
            </a:r>
            <a:r>
              <a:rPr lang="en-GB" sz="1600" dirty="0">
                <a:latin typeface="Arial" panose="020B0604020202020204" pitchFamily="34" charset="0"/>
                <a:cs typeface="Arial" panose="020B0604020202020204" pitchFamily="34" charset="0"/>
              </a:rPr>
              <a:t>has been recognised by over 197 countries globally.</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The 2015 Paris Agreement signed countries up to work together in limiting global temperature rise to well below 2°C, with the aim of achieving a 1.5°C limit – the recognised level to limit the risks and impacts of climate change.  </a:t>
            </a:r>
          </a:p>
        </p:txBody>
      </p:sp>
      <p:sp>
        <p:nvSpPr>
          <p:cNvPr id="7" name="TextBox 6">
            <a:extLst>
              <a:ext uri="{FF2B5EF4-FFF2-40B4-BE49-F238E27FC236}">
                <a16:creationId xmlns:a16="http://schemas.microsoft.com/office/drawing/2014/main" id="{2991C1CF-1009-61B9-A587-9D8F635F3881}"/>
              </a:ext>
            </a:extLst>
          </p:cNvPr>
          <p:cNvSpPr txBox="1"/>
          <p:nvPr/>
        </p:nvSpPr>
        <p:spPr>
          <a:xfrm>
            <a:off x="567688" y="4907973"/>
            <a:ext cx="8143176" cy="584775"/>
          </a:xfrm>
          <a:prstGeom prst="rect">
            <a:avLst/>
          </a:prstGeom>
          <a:solidFill>
            <a:schemeClr val="accent6">
              <a:lumMod val="20000"/>
              <a:lumOff val="80000"/>
            </a:schemeClr>
          </a:solidFill>
        </p:spPr>
        <p:txBody>
          <a:bodyPr wrap="square">
            <a:spAutoFit/>
          </a:bodyPr>
          <a:lstStyle/>
          <a:p>
            <a:r>
              <a:rPr lang="en-GB" sz="1600" b="0" i="0" dirty="0">
                <a:effectLst/>
                <a:latin typeface="Arial" panose="020B0604020202020204" pitchFamily="34" charset="0"/>
                <a:cs typeface="Arial" panose="020B0604020202020204" pitchFamily="34" charset="0"/>
              </a:rPr>
              <a:t>If net zero is to be achieved </a:t>
            </a:r>
            <a:r>
              <a:rPr lang="en-GB" sz="1600" b="1" i="0" dirty="0">
                <a:effectLst/>
                <a:latin typeface="Arial" panose="020B0604020202020204" pitchFamily="34" charset="0"/>
                <a:cs typeface="Arial" panose="020B0604020202020204" pitchFamily="34" charset="0"/>
              </a:rPr>
              <a:t>we all need to take action</a:t>
            </a:r>
            <a:r>
              <a:rPr lang="en-GB" sz="1600" b="0" i="0" dirty="0">
                <a:effectLst/>
                <a:latin typeface="Arial" panose="020B0604020202020204" pitchFamily="34" charset="0"/>
                <a:cs typeface="Arial" panose="020B0604020202020204" pitchFamily="34" charset="0"/>
              </a:rPr>
              <a:t>; organisations, individuals and businesses, in addition to local and national government.</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3763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78C21A8-344F-4F6D-BB26-028B91F2B3E6}"/>
              </a:ext>
            </a:extLst>
          </p:cNvPr>
          <p:cNvSpPr txBox="1">
            <a:spLocks noGrp="1"/>
          </p:cNvSpPr>
          <p:nvPr>
            <p:ph type="title" idx="4294967295"/>
          </p:nvPr>
        </p:nvSpPr>
        <p:spPr>
          <a:xfrm>
            <a:off x="198036" y="258583"/>
            <a:ext cx="10515600" cy="4495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lang="en-GB" sz="3200" b="1" kern="1200" dirty="0">
                <a:solidFill>
                  <a:srgbClr val="7030A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7030A0"/>
                </a:solidFill>
                <a:effectLst/>
                <a:uLnTx/>
                <a:uFillTx/>
                <a:latin typeface="+mj-lt"/>
                <a:ea typeface="+mj-ea"/>
                <a:cs typeface="+mj-cs"/>
              </a:rPr>
              <a:t>Leicestershire’s Net Zero Commitments </a:t>
            </a:r>
          </a:p>
        </p:txBody>
      </p:sp>
      <p:sp>
        <p:nvSpPr>
          <p:cNvPr id="2" name="TextBox 1">
            <a:extLst>
              <a:ext uri="{FF2B5EF4-FFF2-40B4-BE49-F238E27FC236}">
                <a16:creationId xmlns:a16="http://schemas.microsoft.com/office/drawing/2014/main" id="{4564D3F4-FB42-4943-BE39-D2C5E9614FA0}"/>
              </a:ext>
            </a:extLst>
          </p:cNvPr>
          <p:cNvSpPr txBox="1"/>
          <p:nvPr/>
        </p:nvSpPr>
        <p:spPr>
          <a:xfrm>
            <a:off x="472398" y="1261303"/>
            <a:ext cx="11586251" cy="3477875"/>
          </a:xfrm>
          <a:prstGeom prst="rect">
            <a:avLst/>
          </a:prstGeom>
          <a:noFill/>
        </p:spPr>
        <p:txBody>
          <a:bodyPr wrap="square" lIns="91440" tIns="45720" rIns="91440" bIns="45720" rtlCol="0" anchor="t">
            <a:spAutoFit/>
          </a:bodyPr>
          <a:lstStyle/>
          <a:p>
            <a:pPr>
              <a:spcBef>
                <a:spcPts val="600"/>
              </a:spcBef>
              <a:spcAft>
                <a:spcPts val="1200"/>
              </a:spcAft>
            </a:pPr>
            <a:r>
              <a:rPr lang="en-GB" sz="2000" dirty="0">
                <a:effectLst/>
                <a:latin typeface="Arial" panose="020B0604020202020204" pitchFamily="34" charset="0"/>
                <a:ea typeface="Times New Roman" panose="02020603050405020304" pitchFamily="18" charset="0"/>
                <a:cs typeface="Arial" panose="020B0604020202020204" pitchFamily="34" charset="0"/>
              </a:rPr>
              <a:t>The County Council </a:t>
            </a:r>
            <a:r>
              <a:rPr lang="en-GB" sz="2000" b="1" dirty="0">
                <a:effectLst/>
                <a:latin typeface="Arial" panose="020B0604020202020204" pitchFamily="34" charset="0"/>
                <a:ea typeface="Times New Roman" panose="02020603050405020304" pitchFamily="18" charset="0"/>
                <a:cs typeface="Arial" panose="020B0604020202020204" pitchFamily="34" charset="0"/>
              </a:rPr>
              <a:t>declared a climate emergency in 2019</a:t>
            </a:r>
            <a:r>
              <a:rPr lang="en-GB" sz="2000" b="1" dirty="0">
                <a:latin typeface="Arial" panose="020B0604020202020204" pitchFamily="34" charset="0"/>
                <a:ea typeface="Times New Roman" panose="02020603050405020304" pitchFamily="18" charset="0"/>
                <a:cs typeface="Arial" panose="020B0604020202020204" pitchFamily="34" charset="0"/>
              </a:rPr>
              <a:t>.</a:t>
            </a:r>
            <a:endParaRPr lang="en-GB" sz="2000" b="1" dirty="0">
              <a:effectLst/>
              <a:latin typeface="Arial" panose="020B0604020202020204" pitchFamily="34" charset="0"/>
              <a:ea typeface="Times New Roman" panose="02020603050405020304" pitchFamily="18" charset="0"/>
              <a:cs typeface="Arial" panose="020B0604020202020204" pitchFamily="34" charset="0"/>
            </a:endParaRPr>
          </a:p>
          <a:p>
            <a:pPr>
              <a:spcBef>
                <a:spcPts val="600"/>
              </a:spcBef>
              <a:spcAft>
                <a:spcPts val="1200"/>
              </a:spcAft>
            </a:pPr>
            <a:r>
              <a:rPr lang="en-GB" sz="2000" dirty="0">
                <a:latin typeface="Arial" panose="020B0604020202020204" pitchFamily="34" charset="0"/>
                <a:ea typeface="Times New Roman" panose="02020603050405020304" pitchFamily="18" charset="0"/>
                <a:cs typeface="Arial" panose="020B0604020202020204" pitchFamily="34" charset="0"/>
              </a:rPr>
              <a:t>We plan to</a:t>
            </a:r>
            <a:r>
              <a:rPr lang="en-GB" sz="2000" dirty="0">
                <a:effectLst/>
                <a:latin typeface="Arial" panose="020B0604020202020204" pitchFamily="34" charset="0"/>
                <a:ea typeface="Times New Roman" panose="02020603050405020304" pitchFamily="18" charset="0"/>
                <a:cs typeface="Arial" panose="020B0604020202020204" pitchFamily="34" charset="0"/>
              </a:rPr>
              <a:t> achieve </a:t>
            </a:r>
            <a:r>
              <a:rPr lang="en-GB" sz="2000" b="1" dirty="0">
                <a:effectLst/>
                <a:latin typeface="Arial" panose="020B0604020202020204" pitchFamily="34" charset="0"/>
                <a:ea typeface="Times New Roman" panose="02020603050405020304" pitchFamily="18" charset="0"/>
                <a:cs typeface="Arial" panose="020B0604020202020204" pitchFamily="34" charset="0"/>
              </a:rPr>
              <a:t>net zero for our own operations by 2030</a:t>
            </a:r>
            <a:r>
              <a:rPr lang="en-GB" sz="2000" dirty="0">
                <a:effectLst/>
                <a:latin typeface="Arial" panose="020B0604020202020204" pitchFamily="34" charset="0"/>
                <a:ea typeface="Times New Roman" panose="02020603050405020304" pitchFamily="18" charset="0"/>
                <a:cs typeface="Arial" panose="020B0604020202020204" pitchFamily="34" charset="0"/>
              </a:rPr>
              <a:t>, having already reduced emissions by over 70% since 2008-09</a:t>
            </a:r>
            <a:r>
              <a:rPr lang="en-GB" sz="2000" dirty="0">
                <a:latin typeface="Arial" panose="020B0604020202020204" pitchFamily="34" charset="0"/>
                <a:ea typeface="Times New Roman" panose="02020603050405020304" pitchFamily="18" charset="0"/>
                <a:cs typeface="Arial" panose="020B0604020202020204" pitchFamily="34" charset="0"/>
              </a:rPr>
              <a:t>.</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p>
            <a:pPr>
              <a:spcBef>
                <a:spcPts val="600"/>
              </a:spcBef>
              <a:spcAft>
                <a:spcPts val="1200"/>
              </a:spcAft>
            </a:pPr>
            <a:r>
              <a:rPr lang="en-GB" sz="2000" dirty="0">
                <a:latin typeface="Arial" panose="020B0604020202020204" pitchFamily="34" charset="0"/>
                <a:ea typeface="Times New Roman" panose="02020603050405020304" pitchFamily="18" charset="0"/>
                <a:cs typeface="Arial" panose="020B0604020202020204" pitchFamily="34" charset="0"/>
              </a:rPr>
              <a:t>We are</a:t>
            </a:r>
            <a:r>
              <a:rPr lang="en-GB" sz="2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GB" sz="2000" dirty="0">
                <a:latin typeface="Arial" panose="020B0604020202020204" pitchFamily="34" charset="0"/>
                <a:ea typeface="Times New Roman" panose="02020603050405020304" pitchFamily="18" charset="0"/>
                <a:cs typeface="Arial" panose="020B0604020202020204" pitchFamily="34" charset="0"/>
              </a:rPr>
              <a:t>also committed to </a:t>
            </a:r>
            <a:r>
              <a:rPr lang="en-GB" sz="2000" dirty="0">
                <a:effectLst/>
                <a:latin typeface="Arial" panose="020B0604020202020204" pitchFamily="34" charset="0"/>
                <a:ea typeface="Times New Roman" panose="02020603050405020304" pitchFamily="18" charset="0"/>
                <a:cs typeface="Arial" panose="020B0604020202020204" pitchFamily="34" charset="0"/>
              </a:rPr>
              <a:t>working with others to achieve </a:t>
            </a:r>
            <a:r>
              <a:rPr lang="en-GB" sz="2000" b="1" dirty="0">
                <a:effectLst/>
                <a:latin typeface="Arial" panose="020B0604020202020204" pitchFamily="34" charset="0"/>
                <a:ea typeface="Times New Roman" panose="02020603050405020304" pitchFamily="18" charset="0"/>
                <a:cs typeface="Arial" panose="020B0604020202020204" pitchFamily="34" charset="0"/>
              </a:rPr>
              <a:t>net zero in Leicestershire by 2045</a:t>
            </a:r>
            <a:r>
              <a:rPr lang="en-GB" sz="2000" b="1" dirty="0">
                <a:latin typeface="Arial" panose="020B0604020202020204" pitchFamily="34" charset="0"/>
                <a:ea typeface="Times New Roman" panose="02020603050405020304" pitchFamily="18" charset="0"/>
                <a:cs typeface="Arial" panose="020B0604020202020204" pitchFamily="34" charset="0"/>
              </a:rPr>
              <a:t>.</a:t>
            </a:r>
            <a:endParaRPr lang="en-GB" sz="2000" b="1" dirty="0">
              <a:effectLst/>
              <a:latin typeface="Arial" panose="020B0604020202020204" pitchFamily="34" charset="0"/>
              <a:ea typeface="Times New Roman" panose="02020603050405020304" pitchFamily="18" charset="0"/>
              <a:cs typeface="Arial" panose="020B0604020202020204" pitchFamily="34" charset="0"/>
            </a:endParaRPr>
          </a:p>
          <a:p>
            <a:pPr>
              <a:spcBef>
                <a:spcPts val="600"/>
              </a:spcBef>
              <a:spcAft>
                <a:spcPts val="1200"/>
              </a:spcAft>
            </a:pPr>
            <a:r>
              <a:rPr lang="en-GB" sz="2000" dirty="0">
                <a:latin typeface="Arial" panose="020B0604020202020204" pitchFamily="34" charset="0"/>
                <a:cs typeface="Arial" panose="020B0604020202020204" pitchFamily="34" charset="0"/>
              </a:rPr>
              <a:t>To facilitate this, we commissioned research into the county’s baseline emissions, pathways to net zero and developed the Net Zero Leicestershire Strategy and Action Plan.</a:t>
            </a:r>
          </a:p>
          <a:p>
            <a:pPr>
              <a:spcBef>
                <a:spcPts val="600"/>
              </a:spcBef>
              <a:spcAft>
                <a:spcPts val="1200"/>
              </a:spcAft>
            </a:pPr>
            <a:r>
              <a:rPr lang="en-GB" sz="2000" dirty="0">
                <a:latin typeface="Arial" panose="020B0604020202020204" pitchFamily="34" charset="0"/>
                <a:cs typeface="Arial" panose="020B0604020202020204" pitchFamily="34" charset="0"/>
              </a:rPr>
              <a:t>We held a 12-week consultation open from May to July 2022, where we sought </a:t>
            </a:r>
            <a:r>
              <a:rPr lang="en-GB" sz="2000" dirty="0">
                <a:effectLst/>
                <a:latin typeface="Arial" panose="020B0604020202020204" pitchFamily="34" charset="0"/>
                <a:ea typeface="Calibri" panose="020F0502020204030204" pitchFamily="34" charset="0"/>
                <a:cs typeface="Arial" panose="020B0604020202020204" pitchFamily="34" charset="0"/>
              </a:rPr>
              <a:t>feedback from 1400 stakeholders</a:t>
            </a:r>
            <a:r>
              <a:rPr lang="en-GB" sz="2000" dirty="0">
                <a:latin typeface="Arial" panose="020B0604020202020204" pitchFamily="34" charset="0"/>
                <a:ea typeface="Calibri" panose="020F0502020204030204" pitchFamily="34" charset="0"/>
                <a:cs typeface="Arial" panose="020B0604020202020204" pitchFamily="34" charset="0"/>
              </a:rPr>
              <a:t>.</a:t>
            </a:r>
          </a:p>
        </p:txBody>
      </p:sp>
      <p:sp>
        <p:nvSpPr>
          <p:cNvPr id="8" name="TextBox 7">
            <a:extLst>
              <a:ext uri="{FF2B5EF4-FFF2-40B4-BE49-F238E27FC236}">
                <a16:creationId xmlns:a16="http://schemas.microsoft.com/office/drawing/2014/main" id="{80683234-ED0A-AF85-25C3-7B5076435694}"/>
              </a:ext>
            </a:extLst>
          </p:cNvPr>
          <p:cNvSpPr txBox="1"/>
          <p:nvPr/>
        </p:nvSpPr>
        <p:spPr>
          <a:xfrm>
            <a:off x="472398" y="4984600"/>
            <a:ext cx="8340132" cy="707886"/>
          </a:xfrm>
          <a:prstGeom prst="rect">
            <a:avLst/>
          </a:prstGeom>
          <a:noFill/>
        </p:spPr>
        <p:txBody>
          <a:bodyPr wrap="square">
            <a:spAutoFit/>
          </a:bodyPr>
          <a:lstStyle/>
          <a:p>
            <a:pPr>
              <a:spcAft>
                <a:spcPts val="1200"/>
              </a:spcAft>
            </a:pPr>
            <a:r>
              <a:rPr lang="en-GB" sz="2000" dirty="0">
                <a:latin typeface="Arial" panose="020B0604020202020204" pitchFamily="34" charset="0"/>
                <a:cs typeface="Arial" panose="020B0604020202020204" pitchFamily="34" charset="0"/>
              </a:rPr>
              <a:t>Visit our Net Zero Leicestershire Webpages for more information: </a:t>
            </a:r>
            <a:r>
              <a:rPr lang="en-GB" sz="2000" dirty="0">
                <a:latin typeface="Arial" panose="020B0604020202020204" pitchFamily="34" charset="0"/>
                <a:cs typeface="Arial" panose="020B0604020202020204" pitchFamily="34" charset="0"/>
                <a:hlinkClick r:id="rId3"/>
              </a:rPr>
              <a:t>https://www.leicestershire.gov.uk/environment-and-planning/net-zero</a:t>
            </a:r>
            <a:r>
              <a:rPr lang="en-GB"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61299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A3CD1-36DA-48B7-944B-D5A27ED481C4}"/>
              </a:ext>
            </a:extLst>
          </p:cNvPr>
          <p:cNvSpPr>
            <a:spLocks noGrp="1"/>
          </p:cNvSpPr>
          <p:nvPr>
            <p:ph type="title"/>
          </p:nvPr>
        </p:nvSpPr>
        <p:spPr>
          <a:xfrm>
            <a:off x="198036" y="258583"/>
            <a:ext cx="10515600" cy="623160"/>
          </a:xfrm>
        </p:spPr>
        <p:txBody>
          <a:bodyPr/>
          <a:lstStyle/>
          <a:p>
            <a:r>
              <a:rPr lang="en-GB" dirty="0"/>
              <a:t>Net Zero Leicestershire Strategy and Action Plan</a:t>
            </a:r>
          </a:p>
        </p:txBody>
      </p:sp>
      <p:sp>
        <p:nvSpPr>
          <p:cNvPr id="3" name="Content Placeholder 2">
            <a:extLst>
              <a:ext uri="{FF2B5EF4-FFF2-40B4-BE49-F238E27FC236}">
                <a16:creationId xmlns:a16="http://schemas.microsoft.com/office/drawing/2014/main" id="{EDACE9BA-4ABC-429C-AD79-BB91049E77AB}"/>
              </a:ext>
            </a:extLst>
          </p:cNvPr>
          <p:cNvSpPr>
            <a:spLocks noGrp="1"/>
          </p:cNvSpPr>
          <p:nvPr>
            <p:ph idx="1"/>
          </p:nvPr>
        </p:nvSpPr>
        <p:spPr>
          <a:xfrm>
            <a:off x="318922" y="1006734"/>
            <a:ext cx="10515600" cy="4345979"/>
          </a:xfrm>
        </p:spPr>
        <p:txBody>
          <a:bodyPr>
            <a:normAutofit fontScale="62500" lnSpcReduction="20000"/>
          </a:bodyPr>
          <a:lstStyle/>
          <a:p>
            <a:pPr marL="0" indent="0">
              <a:buNone/>
            </a:pPr>
            <a:r>
              <a:rPr lang="en-GB" sz="2600" dirty="0">
                <a:latin typeface="Arial" panose="020B0604020202020204" pitchFamily="34" charset="0"/>
                <a:cs typeface="Arial" panose="020B0604020202020204" pitchFamily="34" charset="0"/>
              </a:rPr>
              <a:t>Informed by research and evidence, built on best practice and shaped by 1400 stakeholders.</a:t>
            </a:r>
          </a:p>
          <a:p>
            <a:pPr marL="0" indent="0">
              <a:buNone/>
            </a:pPr>
            <a:endParaRPr lang="en-GB" sz="2600" dirty="0">
              <a:latin typeface="Arial" panose="020B0604020202020204" pitchFamily="34" charset="0"/>
              <a:cs typeface="Arial" panose="020B0604020202020204" pitchFamily="34" charset="0"/>
            </a:endParaRPr>
          </a:p>
          <a:p>
            <a:pPr marL="0" indent="0">
              <a:buNone/>
            </a:pPr>
            <a:r>
              <a:rPr lang="en-GB" sz="2600" dirty="0">
                <a:latin typeface="Arial" panose="020B0604020202020204" pitchFamily="34" charset="0"/>
                <a:cs typeface="Arial" panose="020B0604020202020204" pitchFamily="34" charset="0"/>
              </a:rPr>
              <a:t>The themes and overall aims are: </a:t>
            </a:r>
          </a:p>
          <a:p>
            <a:pPr marL="358775" indent="0">
              <a:lnSpc>
                <a:spcPct val="120000"/>
              </a:lnSpc>
              <a:buNone/>
            </a:pPr>
            <a:r>
              <a:rPr lang="en-GB" sz="2600" b="1" dirty="0">
                <a:solidFill>
                  <a:srgbClr val="000000"/>
                </a:solidFill>
                <a:latin typeface="Arial" panose="020B0604020202020204" pitchFamily="34" charset="0"/>
                <a:cs typeface="Arial" panose="020B0604020202020204" pitchFamily="34" charset="0"/>
              </a:rPr>
              <a:t>Transport:  </a:t>
            </a:r>
            <a:r>
              <a:rPr lang="en-GB" sz="2600" dirty="0">
                <a:solidFill>
                  <a:srgbClr val="000000"/>
                </a:solidFill>
                <a:latin typeface="Arial" panose="020B0604020202020204" pitchFamily="34" charset="0"/>
                <a:cs typeface="Arial" panose="020B0604020202020204" pitchFamily="34" charset="0"/>
              </a:rPr>
              <a:t>To deliver low-carbon, affordable transport choices for all</a:t>
            </a:r>
            <a:endParaRPr lang="en-GB" sz="2600" i="0" dirty="0">
              <a:solidFill>
                <a:srgbClr val="000000"/>
              </a:solidFill>
              <a:effectLst/>
              <a:latin typeface="Arial" panose="020B0604020202020204" pitchFamily="34" charset="0"/>
              <a:cs typeface="Arial" panose="020B0604020202020204" pitchFamily="34" charset="0"/>
            </a:endParaRPr>
          </a:p>
          <a:p>
            <a:pPr marL="358775" indent="0">
              <a:lnSpc>
                <a:spcPct val="120000"/>
              </a:lnSpc>
              <a:buNone/>
            </a:pPr>
            <a:r>
              <a:rPr lang="en-GB" sz="2600" b="1" dirty="0">
                <a:solidFill>
                  <a:srgbClr val="000000"/>
                </a:solidFill>
                <a:latin typeface="Arial" panose="020B0604020202020204" pitchFamily="34" charset="0"/>
                <a:cs typeface="Arial" panose="020B0604020202020204" pitchFamily="34" charset="0"/>
              </a:rPr>
              <a:t>Buildings and Energy:  </a:t>
            </a:r>
            <a:r>
              <a:rPr lang="en-GB" sz="2600" dirty="0">
                <a:effectLst/>
                <a:latin typeface="Arial" panose="020B0604020202020204" pitchFamily="34" charset="0"/>
                <a:ea typeface="Arial" panose="020B0604020202020204" pitchFamily="34" charset="0"/>
                <a:cs typeface="Arial" panose="020B0604020202020204" pitchFamily="34" charset="0"/>
              </a:rPr>
              <a:t>To reduce demand for energy, support th</a:t>
            </a:r>
            <a:r>
              <a:rPr lang="en-GB" sz="2600" dirty="0">
                <a:latin typeface="Arial" panose="020B0604020202020204" pitchFamily="34" charset="0"/>
                <a:ea typeface="Arial" panose="020B0604020202020204" pitchFamily="34" charset="0"/>
                <a:cs typeface="Arial" panose="020B0604020202020204" pitchFamily="34" charset="0"/>
              </a:rPr>
              <a:t>e switch to low carbon energy and heat, and increase renewable energy generation</a:t>
            </a:r>
            <a:endParaRPr lang="en-GB" sz="2600" dirty="0">
              <a:effectLst/>
              <a:latin typeface="Arial" panose="020B0604020202020204" pitchFamily="34" charset="0"/>
              <a:ea typeface="Arial" panose="020B0604020202020204" pitchFamily="34" charset="0"/>
              <a:cs typeface="Arial" panose="020B0604020202020204" pitchFamily="34" charset="0"/>
            </a:endParaRPr>
          </a:p>
          <a:p>
            <a:pPr marL="358775" indent="0">
              <a:lnSpc>
                <a:spcPct val="120000"/>
              </a:lnSpc>
              <a:buNone/>
            </a:pPr>
            <a:r>
              <a:rPr lang="en-GB" sz="2600" b="1" dirty="0">
                <a:effectLst/>
                <a:latin typeface="Arial" panose="020B0604020202020204" pitchFamily="34" charset="0"/>
                <a:ea typeface="Calibri" panose="020F0502020204030204" pitchFamily="34" charset="0"/>
                <a:cs typeface="Arial" panose="020B0604020202020204" pitchFamily="34" charset="0"/>
              </a:rPr>
              <a:t>Resources and Waste: </a:t>
            </a:r>
            <a:r>
              <a:rPr lang="en-GB" sz="2600" dirty="0">
                <a:effectLst/>
                <a:latin typeface="Arial" panose="020B0604020202020204" pitchFamily="34" charset="0"/>
                <a:ea typeface="Calibri" panose="020F0502020204030204" pitchFamily="34" charset="0"/>
                <a:cs typeface="Arial" panose="020B0604020202020204" pitchFamily="34" charset="0"/>
              </a:rPr>
              <a:t>To support the transition to a circular economy including the sustainable extraction, use and end of life management of natural resources. </a:t>
            </a:r>
          </a:p>
          <a:p>
            <a:pPr marL="358775" indent="0">
              <a:lnSpc>
                <a:spcPct val="120000"/>
              </a:lnSpc>
              <a:buNone/>
            </a:pPr>
            <a:r>
              <a:rPr lang="en-GB" sz="2600" b="1" dirty="0">
                <a:latin typeface="Arial" panose="020B0604020202020204" pitchFamily="34" charset="0"/>
                <a:ea typeface="Calibri" panose="020F0502020204030204" pitchFamily="34" charset="0"/>
                <a:cs typeface="Arial" panose="020B0604020202020204" pitchFamily="34" charset="0"/>
              </a:rPr>
              <a:t>Business and Economy</a:t>
            </a:r>
            <a:r>
              <a:rPr lang="en-GB" sz="2600" dirty="0">
                <a:latin typeface="Arial" panose="020B0604020202020204" pitchFamily="34" charset="0"/>
                <a:ea typeface="Calibri" panose="020F0502020204030204" pitchFamily="34" charset="0"/>
                <a:cs typeface="Arial" panose="020B0604020202020204" pitchFamily="34" charset="0"/>
              </a:rPr>
              <a:t>:  </a:t>
            </a:r>
            <a:r>
              <a:rPr lang="en-GB" sz="2600" i="0" dirty="0">
                <a:solidFill>
                  <a:srgbClr val="000000"/>
                </a:solidFill>
                <a:effectLst/>
                <a:latin typeface="Arial" panose="020B0604020202020204" pitchFamily="34" charset="0"/>
                <a:cs typeface="Arial" panose="020B0604020202020204" pitchFamily="34" charset="0"/>
              </a:rPr>
              <a:t>To help businesses to “go green”, grow the County’s low carbon economy and increase demand for low carbon goods and services </a:t>
            </a:r>
          </a:p>
          <a:p>
            <a:pPr marL="358775" indent="0">
              <a:lnSpc>
                <a:spcPct val="120000"/>
              </a:lnSpc>
              <a:buNone/>
            </a:pPr>
            <a:r>
              <a:rPr lang="en-GB" sz="2600" b="1" i="0" dirty="0">
                <a:solidFill>
                  <a:srgbClr val="000000"/>
                </a:solidFill>
                <a:effectLst/>
                <a:latin typeface="Arial" panose="020B0604020202020204" pitchFamily="34" charset="0"/>
                <a:cs typeface="Arial" panose="020B0604020202020204" pitchFamily="34" charset="0"/>
              </a:rPr>
              <a:t>Communities: </a:t>
            </a:r>
            <a:r>
              <a:rPr lang="en-GB" sz="2600" i="0" dirty="0">
                <a:solidFill>
                  <a:srgbClr val="000000"/>
                </a:solidFill>
                <a:effectLst/>
                <a:latin typeface="Arial" panose="020B0604020202020204" pitchFamily="34" charset="0"/>
                <a:cs typeface="Arial" panose="020B0604020202020204" pitchFamily="34" charset="0"/>
              </a:rPr>
              <a:t>To inform, engage and involve residents and communities in identifying and delivering local solutions to achieve net zero carbon</a:t>
            </a:r>
          </a:p>
          <a:p>
            <a:pPr marL="358775" indent="0">
              <a:lnSpc>
                <a:spcPct val="120000"/>
              </a:lnSpc>
              <a:buNone/>
            </a:pPr>
            <a:r>
              <a:rPr lang="en-GB" sz="2600" b="1" i="0" dirty="0">
                <a:solidFill>
                  <a:srgbClr val="000000"/>
                </a:solidFill>
                <a:effectLst/>
                <a:latin typeface="Arial" panose="020B0604020202020204" pitchFamily="34" charset="0"/>
                <a:cs typeface="Arial" panose="020B0604020202020204" pitchFamily="34" charset="0"/>
              </a:rPr>
              <a:t>Nature and Land Use:  </a:t>
            </a:r>
            <a:r>
              <a:rPr lang="en-GB" sz="2600" i="0" dirty="0">
                <a:solidFill>
                  <a:srgbClr val="000000"/>
                </a:solidFill>
                <a:effectLst/>
                <a:latin typeface="Arial" panose="020B0604020202020204" pitchFamily="34" charset="0"/>
                <a:cs typeface="Arial" panose="020B0604020202020204" pitchFamily="34" charset="0"/>
              </a:rPr>
              <a:t>To develop a growing and resilient network of land and water that is richer in plants and wildlife, optimises carbon storage and supports climate resilience. </a:t>
            </a:r>
          </a:p>
          <a:p>
            <a:endParaRPr lang="en-GB" sz="2000" dirty="0">
              <a:latin typeface="Arial" panose="020B0604020202020204" pitchFamily="34" charset="0"/>
              <a:ea typeface="Calibri" panose="020F0502020204030204" pitchFamily="34" charset="0"/>
              <a:cs typeface="Arial" panose="020B0604020202020204" pitchFamily="34" charset="0"/>
            </a:endParaRPr>
          </a:p>
          <a:p>
            <a:endParaRPr lang="en-GB" sz="2000" dirty="0">
              <a:effectLst/>
              <a:latin typeface="Arial" panose="020B0604020202020204" pitchFamily="34" charset="0"/>
              <a:ea typeface="Calibri" panose="020F0502020204030204" pitchFamily="34" charset="0"/>
              <a:cs typeface="Arial" panose="020B0604020202020204" pitchFamily="34" charset="0"/>
            </a:endParaRPr>
          </a:p>
          <a:p>
            <a:endParaRPr lang="en-GB" sz="2000" dirty="0">
              <a:effectLst/>
              <a:latin typeface="Arial" panose="020B0604020202020204" pitchFamily="34" charset="0"/>
              <a:ea typeface="Calibri" panose="020F0502020204030204" pitchFamily="34" charset="0"/>
              <a:cs typeface="Arial" panose="020B0604020202020204" pitchFamily="34" charset="0"/>
            </a:endParaRPr>
          </a:p>
          <a:p>
            <a:endParaRPr lang="en-GB" sz="2000" dirty="0">
              <a:effectLst/>
              <a:latin typeface="Arial"/>
              <a:ea typeface="Arial" panose="020B0604020202020204" pitchFamily="34" charset="0"/>
              <a:cs typeface="Arial"/>
            </a:endParaRPr>
          </a:p>
          <a:p>
            <a:endParaRPr lang="en-GB" sz="2000" dirty="0">
              <a:effectLst/>
              <a:latin typeface="Arial"/>
              <a:ea typeface="Calibri" panose="020F0502020204030204" pitchFamily="34" charset="0"/>
              <a:cs typeface="Arial"/>
            </a:endParaRPr>
          </a:p>
          <a:p>
            <a:endParaRPr lang="en-GB" sz="2000" i="0" dirty="0">
              <a:solidFill>
                <a:srgbClr val="000000"/>
              </a:solidFill>
              <a:effectLst/>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p:txBody>
      </p:sp>
      <p:grpSp>
        <p:nvGrpSpPr>
          <p:cNvPr id="12" name="Graphic 10" descr="Electric car outline">
            <a:extLst>
              <a:ext uri="{FF2B5EF4-FFF2-40B4-BE49-F238E27FC236}">
                <a16:creationId xmlns:a16="http://schemas.microsoft.com/office/drawing/2014/main" id="{4C1CEC2E-7298-4E9E-B359-59E84AB34DA4}"/>
              </a:ext>
            </a:extLst>
          </p:cNvPr>
          <p:cNvGrpSpPr/>
          <p:nvPr/>
        </p:nvGrpSpPr>
        <p:grpSpPr>
          <a:xfrm>
            <a:off x="219167" y="1935837"/>
            <a:ext cx="396080" cy="345162"/>
            <a:chOff x="102099" y="1872554"/>
            <a:chExt cx="819149" cy="472807"/>
          </a:xfrm>
          <a:solidFill>
            <a:srgbClr val="000000"/>
          </a:solidFill>
        </p:grpSpPr>
        <p:sp>
          <p:nvSpPr>
            <p:cNvPr id="13" name="Freeform: Shape 12">
              <a:extLst>
                <a:ext uri="{FF2B5EF4-FFF2-40B4-BE49-F238E27FC236}">
                  <a16:creationId xmlns:a16="http://schemas.microsoft.com/office/drawing/2014/main" id="{7B12AD8D-695D-4EEA-8B5B-E6E9EA65B619}"/>
                </a:ext>
              </a:extLst>
            </p:cNvPr>
            <p:cNvSpPr/>
            <p:nvPr/>
          </p:nvSpPr>
          <p:spPr>
            <a:xfrm>
              <a:off x="674136" y="2196523"/>
              <a:ext cx="148823" cy="148837"/>
            </a:xfrm>
            <a:custGeom>
              <a:avLst/>
              <a:gdLst>
                <a:gd name="connsiteX0" fmla="*/ 89004 w 148823"/>
                <a:gd name="connsiteY0" fmla="*/ 1458 h 148837"/>
                <a:gd name="connsiteX1" fmla="*/ 1458 w 148823"/>
                <a:gd name="connsiteY1" fmla="*/ 59834 h 148837"/>
                <a:gd name="connsiteX2" fmla="*/ 59834 w 148823"/>
                <a:gd name="connsiteY2" fmla="*/ 147380 h 148837"/>
                <a:gd name="connsiteX3" fmla="*/ 147381 w 148823"/>
                <a:gd name="connsiteY3" fmla="*/ 89004 h 148837"/>
                <a:gd name="connsiteX4" fmla="*/ 147383 w 148823"/>
                <a:gd name="connsiteY4" fmla="*/ 59846 h 148837"/>
                <a:gd name="connsiteX5" fmla="*/ 89004 w 148823"/>
                <a:gd name="connsiteY5" fmla="*/ 1458 h 148837"/>
                <a:gd name="connsiteX6" fmla="*/ 87081 w 148823"/>
                <a:gd name="connsiteY6" fmla="*/ 128325 h 148837"/>
                <a:gd name="connsiteX7" fmla="*/ 20536 w 148823"/>
                <a:gd name="connsiteY7" fmla="*/ 86876 h 148837"/>
                <a:gd name="connsiteX8" fmla="*/ 20539 w 148823"/>
                <a:gd name="connsiteY8" fmla="*/ 61768 h 148837"/>
                <a:gd name="connsiteX9" fmla="*/ 61771 w 148823"/>
                <a:gd name="connsiteY9" fmla="*/ 20520 h 148837"/>
                <a:gd name="connsiteX10" fmla="*/ 128322 w 148823"/>
                <a:gd name="connsiteY10" fmla="*/ 61958 h 148837"/>
                <a:gd name="connsiteX11" fmla="*/ 128318 w 148823"/>
                <a:gd name="connsiteY11" fmla="*/ 87090 h 148837"/>
                <a:gd name="connsiteX12" fmla="*/ 87081 w 148823"/>
                <a:gd name="connsiteY12" fmla="*/ 128325 h 14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23" h="148837">
                  <a:moveTo>
                    <a:pt x="89004" y="1458"/>
                  </a:moveTo>
                  <a:cubicBezTo>
                    <a:pt x="48708" y="-6597"/>
                    <a:pt x="9513" y="19539"/>
                    <a:pt x="1458" y="59834"/>
                  </a:cubicBezTo>
                  <a:cubicBezTo>
                    <a:pt x="-6597" y="100129"/>
                    <a:pt x="19539" y="139326"/>
                    <a:pt x="59834" y="147380"/>
                  </a:cubicBezTo>
                  <a:cubicBezTo>
                    <a:pt x="100130" y="155435"/>
                    <a:pt x="139325" y="129299"/>
                    <a:pt x="147381" y="89004"/>
                  </a:cubicBezTo>
                  <a:cubicBezTo>
                    <a:pt x="149304" y="79380"/>
                    <a:pt x="149305" y="69470"/>
                    <a:pt x="147383" y="59846"/>
                  </a:cubicBezTo>
                  <a:cubicBezTo>
                    <a:pt x="141473" y="30394"/>
                    <a:pt x="118455" y="7372"/>
                    <a:pt x="89004" y="1458"/>
                  </a:cubicBezTo>
                  <a:close/>
                  <a:moveTo>
                    <a:pt x="87081" y="128325"/>
                  </a:moveTo>
                  <a:cubicBezTo>
                    <a:pt x="57259" y="135256"/>
                    <a:pt x="27466" y="116698"/>
                    <a:pt x="20536" y="86876"/>
                  </a:cubicBezTo>
                  <a:cubicBezTo>
                    <a:pt x="18617" y="78617"/>
                    <a:pt x="18618" y="70027"/>
                    <a:pt x="20539" y="61768"/>
                  </a:cubicBezTo>
                  <a:cubicBezTo>
                    <a:pt x="25232" y="41248"/>
                    <a:pt x="41252" y="25221"/>
                    <a:pt x="61771" y="20520"/>
                  </a:cubicBezTo>
                  <a:cubicBezTo>
                    <a:pt x="91591" y="13585"/>
                    <a:pt x="121388" y="32137"/>
                    <a:pt x="128322" y="61958"/>
                  </a:cubicBezTo>
                  <a:cubicBezTo>
                    <a:pt x="130245" y="70226"/>
                    <a:pt x="130244" y="78824"/>
                    <a:pt x="128318" y="87090"/>
                  </a:cubicBezTo>
                  <a:cubicBezTo>
                    <a:pt x="123621" y="107607"/>
                    <a:pt x="107598" y="123628"/>
                    <a:pt x="87081" y="128325"/>
                  </a:cubicBezTo>
                  <a:close/>
                </a:path>
              </a:pathLst>
            </a:custGeom>
            <a:solidFill>
              <a:srgbClr val="000000"/>
            </a:solidFill>
            <a:ln w="9525" cap="flat">
              <a:solidFill>
                <a:srgbClr val="00B050"/>
              </a:solid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BCC179F-25E7-41A2-BC43-14EE183C7BC5}"/>
                </a:ext>
              </a:extLst>
            </p:cNvPr>
            <p:cNvSpPr/>
            <p:nvPr/>
          </p:nvSpPr>
          <p:spPr>
            <a:xfrm>
              <a:off x="476611" y="2263079"/>
              <a:ext cx="179296" cy="19050"/>
            </a:xfrm>
            <a:custGeom>
              <a:avLst/>
              <a:gdLst>
                <a:gd name="connsiteX0" fmla="*/ 178960 w 179296"/>
                <a:gd name="connsiteY0" fmla="*/ 0 h 19050"/>
                <a:gd name="connsiteX1" fmla="*/ 337 w 179296"/>
                <a:gd name="connsiteY1" fmla="*/ 0 h 19050"/>
                <a:gd name="connsiteX2" fmla="*/ 735 w 179296"/>
                <a:gd name="connsiteY2" fmla="*/ 7865 h 19050"/>
                <a:gd name="connsiteX3" fmla="*/ 0 w 179296"/>
                <a:gd name="connsiteY3" fmla="*/ 19050 h 19050"/>
                <a:gd name="connsiteX4" fmla="*/ 179297 w 179296"/>
                <a:gd name="connsiteY4" fmla="*/ 19050 h 19050"/>
                <a:gd name="connsiteX5" fmla="*/ 178561 w 179296"/>
                <a:gd name="connsiteY5" fmla="*/ 7865 h 19050"/>
                <a:gd name="connsiteX6" fmla="*/ 178960 w 179296"/>
                <a:gd name="connsiteY6"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296" h="19050">
                  <a:moveTo>
                    <a:pt x="178960" y="0"/>
                  </a:moveTo>
                  <a:lnTo>
                    <a:pt x="337" y="0"/>
                  </a:lnTo>
                  <a:cubicBezTo>
                    <a:pt x="555" y="2599"/>
                    <a:pt x="735" y="5209"/>
                    <a:pt x="735" y="7865"/>
                  </a:cubicBezTo>
                  <a:cubicBezTo>
                    <a:pt x="713" y="11604"/>
                    <a:pt x="469" y="15340"/>
                    <a:pt x="0" y="19050"/>
                  </a:cubicBezTo>
                  <a:lnTo>
                    <a:pt x="179297" y="19050"/>
                  </a:lnTo>
                  <a:cubicBezTo>
                    <a:pt x="178828" y="15340"/>
                    <a:pt x="178583" y="11604"/>
                    <a:pt x="178561" y="7865"/>
                  </a:cubicBezTo>
                  <a:cubicBezTo>
                    <a:pt x="178559" y="5209"/>
                    <a:pt x="178742" y="2599"/>
                    <a:pt x="178960" y="0"/>
                  </a:cubicBezTo>
                  <a:close/>
                </a:path>
              </a:pathLst>
            </a:custGeom>
            <a:solidFill>
              <a:srgbClr val="000000"/>
            </a:solidFill>
            <a:ln w="9525" cap="flat">
              <a:solidFill>
                <a:srgbClr val="00B050"/>
              </a:solid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427DF69C-207C-4467-8D96-96C5F96C92C2}"/>
                </a:ext>
              </a:extLst>
            </p:cNvPr>
            <p:cNvSpPr/>
            <p:nvPr/>
          </p:nvSpPr>
          <p:spPr>
            <a:xfrm>
              <a:off x="102099" y="1872554"/>
              <a:ext cx="819149" cy="409575"/>
            </a:xfrm>
            <a:custGeom>
              <a:avLst/>
              <a:gdLst>
                <a:gd name="connsiteX0" fmla="*/ 737032 w 819149"/>
                <a:gd name="connsiteY0" fmla="*/ 245436 h 409575"/>
                <a:gd name="connsiteX1" fmla="*/ 671679 w 819149"/>
                <a:gd name="connsiteY1" fmla="*/ 245436 h 409575"/>
                <a:gd name="connsiteX2" fmla="*/ 671298 w 819149"/>
                <a:gd name="connsiteY2" fmla="*/ 245359 h 409575"/>
                <a:gd name="connsiteX3" fmla="*/ 668244 w 819149"/>
                <a:gd name="connsiteY3" fmla="*/ 245359 h 409575"/>
                <a:gd name="connsiteX4" fmla="*/ 646130 w 819149"/>
                <a:gd name="connsiteY4" fmla="*/ 235690 h 409575"/>
                <a:gd name="connsiteX5" fmla="*/ 542804 w 819149"/>
                <a:gd name="connsiteY5" fmla="*/ 133164 h 409575"/>
                <a:gd name="connsiteX6" fmla="*/ 496063 w 819149"/>
                <a:gd name="connsiteY6" fmla="*/ 114300 h 409575"/>
                <a:gd name="connsiteX7" fmla="*/ 270450 w 819149"/>
                <a:gd name="connsiteY7" fmla="*/ 114300 h 409575"/>
                <a:gd name="connsiteX8" fmla="*/ 223709 w 819149"/>
                <a:gd name="connsiteY8" fmla="*/ 133160 h 409575"/>
                <a:gd name="connsiteX9" fmla="*/ 122027 w 819149"/>
                <a:gd name="connsiteY9" fmla="*/ 235690 h 409575"/>
                <a:gd name="connsiteX10" fmla="*/ 112186 w 819149"/>
                <a:gd name="connsiteY10" fmla="*/ 259477 h 409575"/>
                <a:gd name="connsiteX11" fmla="*/ 112186 w 819149"/>
                <a:gd name="connsiteY11" fmla="*/ 323850 h 409575"/>
                <a:gd name="connsiteX12" fmla="*/ 85725 w 819149"/>
                <a:gd name="connsiteY12" fmla="*/ 323850 h 409575"/>
                <a:gd name="connsiteX13" fmla="*/ 57150 w 819149"/>
                <a:gd name="connsiteY13" fmla="*/ 295275 h 409575"/>
                <a:gd name="connsiteX14" fmla="*/ 57150 w 819149"/>
                <a:gd name="connsiteY14" fmla="*/ 132387 h 409575"/>
                <a:gd name="connsiteX15" fmla="*/ 95250 w 819149"/>
                <a:gd name="connsiteY15" fmla="*/ 85725 h 409575"/>
                <a:gd name="connsiteX16" fmla="*/ 95250 w 819149"/>
                <a:gd name="connsiteY16" fmla="*/ 47625 h 409575"/>
                <a:gd name="connsiteX17" fmla="*/ 80963 w 819149"/>
                <a:gd name="connsiteY17" fmla="*/ 47625 h 409575"/>
                <a:gd name="connsiteX18" fmla="*/ 80963 w 819149"/>
                <a:gd name="connsiteY18" fmla="*/ 9525 h 409575"/>
                <a:gd name="connsiteX19" fmla="*/ 71438 w 819149"/>
                <a:gd name="connsiteY19" fmla="*/ 0 h 409575"/>
                <a:gd name="connsiteX20" fmla="*/ 61913 w 819149"/>
                <a:gd name="connsiteY20" fmla="*/ 9525 h 409575"/>
                <a:gd name="connsiteX21" fmla="*/ 61913 w 819149"/>
                <a:gd name="connsiteY21" fmla="*/ 47625 h 409575"/>
                <a:gd name="connsiteX22" fmla="*/ 33338 w 819149"/>
                <a:gd name="connsiteY22" fmla="*/ 47625 h 409575"/>
                <a:gd name="connsiteX23" fmla="*/ 33338 w 819149"/>
                <a:gd name="connsiteY23" fmla="*/ 9525 h 409575"/>
                <a:gd name="connsiteX24" fmla="*/ 23813 w 819149"/>
                <a:gd name="connsiteY24" fmla="*/ 0 h 409575"/>
                <a:gd name="connsiteX25" fmla="*/ 14288 w 819149"/>
                <a:gd name="connsiteY25" fmla="*/ 9525 h 409575"/>
                <a:gd name="connsiteX26" fmla="*/ 14288 w 819149"/>
                <a:gd name="connsiteY26" fmla="*/ 47625 h 409575"/>
                <a:gd name="connsiteX27" fmla="*/ 0 w 819149"/>
                <a:gd name="connsiteY27" fmla="*/ 47625 h 409575"/>
                <a:gd name="connsiteX28" fmla="*/ 0 w 819149"/>
                <a:gd name="connsiteY28" fmla="*/ 85725 h 409575"/>
                <a:gd name="connsiteX29" fmla="*/ 38100 w 819149"/>
                <a:gd name="connsiteY29" fmla="*/ 132387 h 409575"/>
                <a:gd name="connsiteX30" fmla="*/ 38100 w 819149"/>
                <a:gd name="connsiteY30" fmla="*/ 295275 h 409575"/>
                <a:gd name="connsiteX31" fmla="*/ 85725 w 819149"/>
                <a:gd name="connsiteY31" fmla="*/ 342900 h 409575"/>
                <a:gd name="connsiteX32" fmla="*/ 112186 w 819149"/>
                <a:gd name="connsiteY32" fmla="*/ 342900 h 409575"/>
                <a:gd name="connsiteX33" fmla="*/ 112186 w 819149"/>
                <a:gd name="connsiteY33" fmla="*/ 343958 h 409575"/>
                <a:gd name="connsiteX34" fmla="*/ 177803 w 819149"/>
                <a:gd name="connsiteY34" fmla="*/ 409575 h 409575"/>
                <a:gd name="connsiteX35" fmla="*/ 189194 w 819149"/>
                <a:gd name="connsiteY35" fmla="*/ 409575 h 409575"/>
                <a:gd name="connsiteX36" fmla="*/ 188458 w 819149"/>
                <a:gd name="connsiteY36" fmla="*/ 398390 h 409575"/>
                <a:gd name="connsiteX37" fmla="*/ 188857 w 819149"/>
                <a:gd name="connsiteY37" fmla="*/ 390525 h 409575"/>
                <a:gd name="connsiteX38" fmla="*/ 177786 w 819149"/>
                <a:gd name="connsiteY38" fmla="*/ 390525 h 409575"/>
                <a:gd name="connsiteX39" fmla="*/ 131235 w 819149"/>
                <a:gd name="connsiteY39" fmla="*/ 343973 h 409575"/>
                <a:gd name="connsiteX40" fmla="*/ 131235 w 819149"/>
                <a:gd name="connsiteY40" fmla="*/ 264414 h 409575"/>
                <a:gd name="connsiteX41" fmla="*/ 668293 w 819149"/>
                <a:gd name="connsiteY41" fmla="*/ 264414 h 409575"/>
                <a:gd name="connsiteX42" fmla="*/ 669087 w 819149"/>
                <a:gd name="connsiteY42" fmla="*/ 264491 h 409575"/>
                <a:gd name="connsiteX43" fmla="*/ 737148 w 819149"/>
                <a:gd name="connsiteY43" fmla="*/ 264491 h 409575"/>
                <a:gd name="connsiteX44" fmla="*/ 800100 w 819149"/>
                <a:gd name="connsiteY44" fmla="*/ 327442 h 409575"/>
                <a:gd name="connsiteX45" fmla="*/ 800100 w 819149"/>
                <a:gd name="connsiteY45" fmla="*/ 376773 h 409575"/>
                <a:gd name="connsiteX46" fmla="*/ 786343 w 819149"/>
                <a:gd name="connsiteY46" fmla="*/ 390525 h 409575"/>
                <a:gd name="connsiteX47" fmla="*/ 739464 w 819149"/>
                <a:gd name="connsiteY47" fmla="*/ 390525 h 409575"/>
                <a:gd name="connsiteX48" fmla="*/ 739862 w 819149"/>
                <a:gd name="connsiteY48" fmla="*/ 398390 h 409575"/>
                <a:gd name="connsiteX49" fmla="*/ 739127 w 819149"/>
                <a:gd name="connsiteY49" fmla="*/ 409575 h 409575"/>
                <a:gd name="connsiteX50" fmla="*/ 786350 w 819149"/>
                <a:gd name="connsiteY50" fmla="*/ 409575 h 409575"/>
                <a:gd name="connsiteX51" fmla="*/ 819150 w 819149"/>
                <a:gd name="connsiteY51" fmla="*/ 376775 h 409575"/>
                <a:gd name="connsiteX52" fmla="*/ 819150 w 819149"/>
                <a:gd name="connsiteY52" fmla="*/ 327554 h 409575"/>
                <a:gd name="connsiteX53" fmla="*/ 737032 w 819149"/>
                <a:gd name="connsiteY53" fmla="*/ 245436 h 409575"/>
                <a:gd name="connsiteX54" fmla="*/ 19050 w 819149"/>
                <a:gd name="connsiteY54" fmla="*/ 84597 h 409575"/>
                <a:gd name="connsiteX55" fmla="*/ 19050 w 819149"/>
                <a:gd name="connsiteY55" fmla="*/ 66675 h 409575"/>
                <a:gd name="connsiteX56" fmla="*/ 76200 w 819149"/>
                <a:gd name="connsiteY56" fmla="*/ 66675 h 409575"/>
                <a:gd name="connsiteX57" fmla="*/ 76200 w 819149"/>
                <a:gd name="connsiteY57" fmla="*/ 85725 h 409575"/>
                <a:gd name="connsiteX58" fmla="*/ 47542 w 819149"/>
                <a:gd name="connsiteY58" fmla="*/ 114309 h 409575"/>
                <a:gd name="connsiteX59" fmla="*/ 41930 w 819149"/>
                <a:gd name="connsiteY59" fmla="*/ 113746 h 409575"/>
                <a:gd name="connsiteX60" fmla="*/ 19050 w 819149"/>
                <a:gd name="connsiteY60" fmla="*/ 84597 h 409575"/>
                <a:gd name="connsiteX61" fmla="*/ 529386 w 819149"/>
                <a:gd name="connsiteY61" fmla="*/ 146685 h 409575"/>
                <a:gd name="connsiteX62" fmla="*/ 628823 w 819149"/>
                <a:gd name="connsiteY62" fmla="*/ 245364 h 409575"/>
                <a:gd name="connsiteX63" fmla="*/ 381000 w 819149"/>
                <a:gd name="connsiteY63" fmla="*/ 245364 h 409575"/>
                <a:gd name="connsiteX64" fmla="*/ 381000 w 819149"/>
                <a:gd name="connsiteY64" fmla="*/ 133350 h 409575"/>
                <a:gd name="connsiteX65" fmla="*/ 496062 w 819149"/>
                <a:gd name="connsiteY65" fmla="*/ 133350 h 409575"/>
                <a:gd name="connsiteX66" fmla="*/ 529386 w 819149"/>
                <a:gd name="connsiteY66" fmla="*/ 146685 h 409575"/>
                <a:gd name="connsiteX67" fmla="*/ 237180 w 819149"/>
                <a:gd name="connsiteY67" fmla="*/ 146632 h 409575"/>
                <a:gd name="connsiteX68" fmla="*/ 270450 w 819149"/>
                <a:gd name="connsiteY68" fmla="*/ 133350 h 409575"/>
                <a:gd name="connsiteX69" fmla="*/ 361950 w 819149"/>
                <a:gd name="connsiteY69" fmla="*/ 133350 h 409575"/>
                <a:gd name="connsiteX70" fmla="*/ 361950 w 819149"/>
                <a:gd name="connsiteY70" fmla="*/ 245364 h 409575"/>
                <a:gd name="connsiteX71" fmla="*/ 139496 w 819149"/>
                <a:gd name="connsiteY71" fmla="*/ 245364 h 409575"/>
                <a:gd name="connsiteX72" fmla="*/ 139428 w 819149"/>
                <a:gd name="connsiteY72" fmla="*/ 245202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19149" h="409575">
                  <a:moveTo>
                    <a:pt x="737032" y="245436"/>
                  </a:moveTo>
                  <a:lnTo>
                    <a:pt x="671679" y="245436"/>
                  </a:lnTo>
                  <a:cubicBezTo>
                    <a:pt x="671546" y="245432"/>
                    <a:pt x="671433" y="245359"/>
                    <a:pt x="671298" y="245359"/>
                  </a:cubicBezTo>
                  <a:lnTo>
                    <a:pt x="668244" y="245359"/>
                  </a:lnTo>
                  <a:cubicBezTo>
                    <a:pt x="659831" y="245440"/>
                    <a:pt x="651783" y="241923"/>
                    <a:pt x="646130" y="235690"/>
                  </a:cubicBezTo>
                  <a:lnTo>
                    <a:pt x="542804" y="133164"/>
                  </a:lnTo>
                  <a:cubicBezTo>
                    <a:pt x="530395" y="120847"/>
                    <a:pt x="513546" y="114047"/>
                    <a:pt x="496063" y="114300"/>
                  </a:cubicBezTo>
                  <a:lnTo>
                    <a:pt x="270450" y="114300"/>
                  </a:lnTo>
                  <a:cubicBezTo>
                    <a:pt x="252996" y="114199"/>
                    <a:pt x="236205" y="120974"/>
                    <a:pt x="223709" y="133160"/>
                  </a:cubicBezTo>
                  <a:lnTo>
                    <a:pt x="122027" y="235690"/>
                  </a:lnTo>
                  <a:cubicBezTo>
                    <a:pt x="115647" y="241950"/>
                    <a:pt x="112094" y="250540"/>
                    <a:pt x="112186" y="259477"/>
                  </a:cubicBezTo>
                  <a:lnTo>
                    <a:pt x="112186" y="323850"/>
                  </a:lnTo>
                  <a:lnTo>
                    <a:pt x="85725" y="323850"/>
                  </a:lnTo>
                  <a:cubicBezTo>
                    <a:pt x="69943" y="323850"/>
                    <a:pt x="57150" y="311057"/>
                    <a:pt x="57150" y="295275"/>
                  </a:cubicBezTo>
                  <a:lnTo>
                    <a:pt x="57150" y="132387"/>
                  </a:lnTo>
                  <a:cubicBezTo>
                    <a:pt x="79307" y="127834"/>
                    <a:pt x="95220" y="108345"/>
                    <a:pt x="95250" y="85725"/>
                  </a:cubicBezTo>
                  <a:lnTo>
                    <a:pt x="95250" y="47625"/>
                  </a:lnTo>
                  <a:lnTo>
                    <a:pt x="80963" y="47625"/>
                  </a:lnTo>
                  <a:lnTo>
                    <a:pt x="80963" y="9525"/>
                  </a:lnTo>
                  <a:cubicBezTo>
                    <a:pt x="80963" y="4264"/>
                    <a:pt x="76698" y="0"/>
                    <a:pt x="71438" y="0"/>
                  </a:cubicBezTo>
                  <a:cubicBezTo>
                    <a:pt x="66177" y="0"/>
                    <a:pt x="61913" y="4264"/>
                    <a:pt x="61913" y="9525"/>
                  </a:cubicBezTo>
                  <a:lnTo>
                    <a:pt x="61913" y="47625"/>
                  </a:lnTo>
                  <a:lnTo>
                    <a:pt x="33338" y="47625"/>
                  </a:lnTo>
                  <a:lnTo>
                    <a:pt x="33338" y="9525"/>
                  </a:lnTo>
                  <a:cubicBezTo>
                    <a:pt x="33338" y="4264"/>
                    <a:pt x="29073" y="0"/>
                    <a:pt x="23813" y="0"/>
                  </a:cubicBezTo>
                  <a:cubicBezTo>
                    <a:pt x="18552" y="0"/>
                    <a:pt x="14288" y="4264"/>
                    <a:pt x="14288" y="9525"/>
                  </a:cubicBezTo>
                  <a:lnTo>
                    <a:pt x="14288" y="47625"/>
                  </a:lnTo>
                  <a:lnTo>
                    <a:pt x="0" y="47625"/>
                  </a:lnTo>
                  <a:lnTo>
                    <a:pt x="0" y="85725"/>
                  </a:lnTo>
                  <a:cubicBezTo>
                    <a:pt x="30" y="108345"/>
                    <a:pt x="15943" y="127834"/>
                    <a:pt x="38100" y="132387"/>
                  </a:cubicBezTo>
                  <a:lnTo>
                    <a:pt x="38100" y="295275"/>
                  </a:lnTo>
                  <a:cubicBezTo>
                    <a:pt x="38100" y="321577"/>
                    <a:pt x="59423" y="342900"/>
                    <a:pt x="85725" y="342900"/>
                  </a:cubicBezTo>
                  <a:lnTo>
                    <a:pt x="112186" y="342900"/>
                  </a:lnTo>
                  <a:lnTo>
                    <a:pt x="112186" y="343958"/>
                  </a:lnTo>
                  <a:cubicBezTo>
                    <a:pt x="112292" y="380153"/>
                    <a:pt x="141608" y="409469"/>
                    <a:pt x="177803" y="409575"/>
                  </a:cubicBezTo>
                  <a:lnTo>
                    <a:pt x="189194" y="409575"/>
                  </a:lnTo>
                  <a:cubicBezTo>
                    <a:pt x="188726" y="405865"/>
                    <a:pt x="188479" y="402129"/>
                    <a:pt x="188458" y="398390"/>
                  </a:cubicBezTo>
                  <a:cubicBezTo>
                    <a:pt x="188458" y="395734"/>
                    <a:pt x="188639" y="393124"/>
                    <a:pt x="188857" y="390525"/>
                  </a:cubicBezTo>
                  <a:lnTo>
                    <a:pt x="177786" y="390525"/>
                  </a:lnTo>
                  <a:cubicBezTo>
                    <a:pt x="152077" y="390524"/>
                    <a:pt x="131235" y="369682"/>
                    <a:pt x="131235" y="343973"/>
                  </a:cubicBezTo>
                  <a:lnTo>
                    <a:pt x="131235" y="264414"/>
                  </a:lnTo>
                  <a:lnTo>
                    <a:pt x="668293" y="264414"/>
                  </a:lnTo>
                  <a:cubicBezTo>
                    <a:pt x="668565" y="264414"/>
                    <a:pt x="668814" y="264491"/>
                    <a:pt x="669087" y="264491"/>
                  </a:cubicBezTo>
                  <a:lnTo>
                    <a:pt x="737148" y="264491"/>
                  </a:lnTo>
                  <a:cubicBezTo>
                    <a:pt x="771916" y="264491"/>
                    <a:pt x="800099" y="292675"/>
                    <a:pt x="800100" y="327442"/>
                  </a:cubicBezTo>
                  <a:lnTo>
                    <a:pt x="800100" y="376773"/>
                  </a:lnTo>
                  <a:cubicBezTo>
                    <a:pt x="800097" y="384368"/>
                    <a:pt x="793938" y="390524"/>
                    <a:pt x="786343" y="390525"/>
                  </a:cubicBezTo>
                  <a:lnTo>
                    <a:pt x="739464" y="390525"/>
                  </a:lnTo>
                  <a:cubicBezTo>
                    <a:pt x="739682" y="393124"/>
                    <a:pt x="739862" y="395734"/>
                    <a:pt x="739862" y="398390"/>
                  </a:cubicBezTo>
                  <a:cubicBezTo>
                    <a:pt x="739840" y="402129"/>
                    <a:pt x="739595" y="405865"/>
                    <a:pt x="739127" y="409575"/>
                  </a:cubicBezTo>
                  <a:lnTo>
                    <a:pt x="786350" y="409575"/>
                  </a:lnTo>
                  <a:cubicBezTo>
                    <a:pt x="804442" y="409523"/>
                    <a:pt x="819098" y="394867"/>
                    <a:pt x="819150" y="376775"/>
                  </a:cubicBezTo>
                  <a:lnTo>
                    <a:pt x="819150" y="327554"/>
                  </a:lnTo>
                  <a:cubicBezTo>
                    <a:pt x="819018" y="282257"/>
                    <a:pt x="782329" y="245570"/>
                    <a:pt x="737032" y="245436"/>
                  </a:cubicBezTo>
                  <a:close/>
                  <a:moveTo>
                    <a:pt x="19050" y="84597"/>
                  </a:moveTo>
                  <a:lnTo>
                    <a:pt x="19050" y="66675"/>
                  </a:lnTo>
                  <a:lnTo>
                    <a:pt x="76200" y="66675"/>
                  </a:lnTo>
                  <a:lnTo>
                    <a:pt x="76200" y="85725"/>
                  </a:lnTo>
                  <a:cubicBezTo>
                    <a:pt x="76180" y="101532"/>
                    <a:pt x="63349" y="114330"/>
                    <a:pt x="47542" y="114309"/>
                  </a:cubicBezTo>
                  <a:cubicBezTo>
                    <a:pt x="45658" y="114307"/>
                    <a:pt x="43778" y="114118"/>
                    <a:pt x="41930" y="113746"/>
                  </a:cubicBezTo>
                  <a:cubicBezTo>
                    <a:pt x="28356" y="110685"/>
                    <a:pt x="18799" y="98510"/>
                    <a:pt x="19050" y="84597"/>
                  </a:cubicBezTo>
                  <a:close/>
                  <a:moveTo>
                    <a:pt x="529386" y="146685"/>
                  </a:moveTo>
                  <a:lnTo>
                    <a:pt x="628823" y="245364"/>
                  </a:lnTo>
                  <a:lnTo>
                    <a:pt x="381000" y="245364"/>
                  </a:lnTo>
                  <a:lnTo>
                    <a:pt x="381000" y="133350"/>
                  </a:lnTo>
                  <a:lnTo>
                    <a:pt x="496062" y="133350"/>
                  </a:lnTo>
                  <a:cubicBezTo>
                    <a:pt x="508519" y="133095"/>
                    <a:pt x="520545" y="137907"/>
                    <a:pt x="529386" y="146685"/>
                  </a:cubicBezTo>
                  <a:close/>
                  <a:moveTo>
                    <a:pt x="237180" y="146632"/>
                  </a:moveTo>
                  <a:cubicBezTo>
                    <a:pt x="246092" y="138001"/>
                    <a:pt x="258045" y="133230"/>
                    <a:pt x="270450" y="133350"/>
                  </a:cubicBezTo>
                  <a:lnTo>
                    <a:pt x="361950" y="133350"/>
                  </a:lnTo>
                  <a:lnTo>
                    <a:pt x="361950" y="245364"/>
                  </a:lnTo>
                  <a:lnTo>
                    <a:pt x="139496" y="245364"/>
                  </a:lnTo>
                  <a:cubicBezTo>
                    <a:pt x="139370" y="245364"/>
                    <a:pt x="139339" y="245292"/>
                    <a:pt x="139428" y="245202"/>
                  </a:cubicBezTo>
                  <a:close/>
                </a:path>
              </a:pathLst>
            </a:custGeom>
            <a:solidFill>
              <a:srgbClr val="000000"/>
            </a:solidFill>
            <a:ln w="9525" cap="flat">
              <a:solidFill>
                <a:srgbClr val="00B050"/>
              </a:solid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4FDD24E-E680-4FD8-84B0-AADA0CA9433E}"/>
                </a:ext>
              </a:extLst>
            </p:cNvPr>
            <p:cNvSpPr/>
            <p:nvPr/>
          </p:nvSpPr>
          <p:spPr>
            <a:xfrm>
              <a:off x="309520" y="2196523"/>
              <a:ext cx="148823" cy="148838"/>
            </a:xfrm>
            <a:custGeom>
              <a:avLst/>
              <a:gdLst>
                <a:gd name="connsiteX0" fmla="*/ 89003 w 148823"/>
                <a:gd name="connsiteY0" fmla="*/ 1458 h 148838"/>
                <a:gd name="connsiteX1" fmla="*/ 1458 w 148823"/>
                <a:gd name="connsiteY1" fmla="*/ 59835 h 148838"/>
                <a:gd name="connsiteX2" fmla="*/ 59835 w 148823"/>
                <a:gd name="connsiteY2" fmla="*/ 147381 h 148838"/>
                <a:gd name="connsiteX3" fmla="*/ 147381 w 148823"/>
                <a:gd name="connsiteY3" fmla="*/ 89003 h 148838"/>
                <a:gd name="connsiteX4" fmla="*/ 147383 w 148823"/>
                <a:gd name="connsiteY4" fmla="*/ 59846 h 148838"/>
                <a:gd name="connsiteX5" fmla="*/ 89003 w 148823"/>
                <a:gd name="connsiteY5" fmla="*/ 1458 h 148838"/>
                <a:gd name="connsiteX6" fmla="*/ 87082 w 148823"/>
                <a:gd name="connsiteY6" fmla="*/ 128325 h 148838"/>
                <a:gd name="connsiteX7" fmla="*/ 20537 w 148823"/>
                <a:gd name="connsiteY7" fmla="*/ 86877 h 148838"/>
                <a:gd name="connsiteX8" fmla="*/ 20540 w 148823"/>
                <a:gd name="connsiteY8" fmla="*/ 61766 h 148838"/>
                <a:gd name="connsiteX9" fmla="*/ 61772 w 148823"/>
                <a:gd name="connsiteY9" fmla="*/ 20523 h 148838"/>
                <a:gd name="connsiteX10" fmla="*/ 128323 w 148823"/>
                <a:gd name="connsiteY10" fmla="*/ 61960 h 148838"/>
                <a:gd name="connsiteX11" fmla="*/ 128319 w 148823"/>
                <a:gd name="connsiteY11" fmla="*/ 87092 h 148838"/>
                <a:gd name="connsiteX12" fmla="*/ 87082 w 148823"/>
                <a:gd name="connsiteY12" fmla="*/ 128325 h 14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23" h="148838">
                  <a:moveTo>
                    <a:pt x="89003" y="1458"/>
                  </a:moveTo>
                  <a:cubicBezTo>
                    <a:pt x="48707" y="-6597"/>
                    <a:pt x="9512" y="19540"/>
                    <a:pt x="1458" y="59835"/>
                  </a:cubicBezTo>
                  <a:cubicBezTo>
                    <a:pt x="-6597" y="100131"/>
                    <a:pt x="19540" y="139326"/>
                    <a:pt x="59835" y="147381"/>
                  </a:cubicBezTo>
                  <a:cubicBezTo>
                    <a:pt x="100131" y="155435"/>
                    <a:pt x="139326" y="129298"/>
                    <a:pt x="147381" y="89003"/>
                  </a:cubicBezTo>
                  <a:cubicBezTo>
                    <a:pt x="149304" y="79379"/>
                    <a:pt x="149305" y="69470"/>
                    <a:pt x="147383" y="59846"/>
                  </a:cubicBezTo>
                  <a:cubicBezTo>
                    <a:pt x="141473" y="30394"/>
                    <a:pt x="118454" y="7371"/>
                    <a:pt x="89003" y="1458"/>
                  </a:cubicBezTo>
                  <a:close/>
                  <a:moveTo>
                    <a:pt x="87082" y="128325"/>
                  </a:moveTo>
                  <a:cubicBezTo>
                    <a:pt x="57260" y="135255"/>
                    <a:pt x="27467" y="116698"/>
                    <a:pt x="20537" y="86877"/>
                  </a:cubicBezTo>
                  <a:cubicBezTo>
                    <a:pt x="18617" y="78617"/>
                    <a:pt x="18618" y="70026"/>
                    <a:pt x="20540" y="61766"/>
                  </a:cubicBezTo>
                  <a:cubicBezTo>
                    <a:pt x="25234" y="41247"/>
                    <a:pt x="41254" y="25222"/>
                    <a:pt x="61772" y="20523"/>
                  </a:cubicBezTo>
                  <a:cubicBezTo>
                    <a:pt x="91593" y="13588"/>
                    <a:pt x="121389" y="32140"/>
                    <a:pt x="128323" y="61960"/>
                  </a:cubicBezTo>
                  <a:cubicBezTo>
                    <a:pt x="130246" y="70228"/>
                    <a:pt x="130244" y="78825"/>
                    <a:pt x="128319" y="87092"/>
                  </a:cubicBezTo>
                  <a:cubicBezTo>
                    <a:pt x="123619" y="107608"/>
                    <a:pt x="107597" y="123627"/>
                    <a:pt x="87082" y="128325"/>
                  </a:cubicBezTo>
                  <a:close/>
                </a:path>
              </a:pathLst>
            </a:custGeom>
            <a:solidFill>
              <a:srgbClr val="000000"/>
            </a:solidFill>
            <a:ln w="9525" cap="flat">
              <a:solidFill>
                <a:srgbClr val="00B050"/>
              </a:solidFill>
              <a:prstDash val="solid"/>
              <a:miter/>
            </a:ln>
          </p:spPr>
          <p:txBody>
            <a:bodyPr rtlCol="0" anchor="ctr"/>
            <a:lstStyle/>
            <a:p>
              <a:endParaRPr lang="en-GB"/>
            </a:p>
          </p:txBody>
        </p:sp>
      </p:grpSp>
      <p:pic>
        <p:nvPicPr>
          <p:cNvPr id="6" name="Graphic 5" descr="House with solid fill">
            <a:extLst>
              <a:ext uri="{FF2B5EF4-FFF2-40B4-BE49-F238E27FC236}">
                <a16:creationId xmlns:a16="http://schemas.microsoft.com/office/drawing/2014/main" id="{02F9EE1F-321B-4764-BB58-9D16D74B14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3954" y="2340154"/>
            <a:ext cx="473798" cy="473798"/>
          </a:xfrm>
          <a:prstGeom prst="rect">
            <a:avLst/>
          </a:prstGeom>
        </p:spPr>
      </p:pic>
      <p:pic>
        <p:nvPicPr>
          <p:cNvPr id="20" name="Graphic 19" descr="Renewable Energy outline">
            <a:extLst>
              <a:ext uri="{FF2B5EF4-FFF2-40B4-BE49-F238E27FC236}">
                <a16:creationId xmlns:a16="http://schemas.microsoft.com/office/drawing/2014/main" id="{2638D388-2AFC-4190-B27F-9186183B4D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2006" y="2923791"/>
            <a:ext cx="473798" cy="473798"/>
          </a:xfrm>
          <a:prstGeom prst="rect">
            <a:avLst/>
          </a:prstGeom>
        </p:spPr>
      </p:pic>
      <p:pic>
        <p:nvPicPr>
          <p:cNvPr id="18" name="Graphic 17" descr="Upward trend with solid fill">
            <a:extLst>
              <a:ext uri="{FF2B5EF4-FFF2-40B4-BE49-F238E27FC236}">
                <a16:creationId xmlns:a16="http://schemas.microsoft.com/office/drawing/2014/main" id="{61B75216-CD12-4667-B263-D9CEBE88591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8036" y="3480794"/>
            <a:ext cx="497084" cy="497084"/>
          </a:xfrm>
          <a:prstGeom prst="rect">
            <a:avLst/>
          </a:prstGeom>
        </p:spPr>
      </p:pic>
      <p:pic>
        <p:nvPicPr>
          <p:cNvPr id="7" name="Graphic 6" descr="Users with solid fill">
            <a:extLst>
              <a:ext uri="{FF2B5EF4-FFF2-40B4-BE49-F238E27FC236}">
                <a16:creationId xmlns:a16="http://schemas.microsoft.com/office/drawing/2014/main" id="{2357DE18-9A9C-48E6-847F-B0B2907FE0A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8036" y="4087063"/>
            <a:ext cx="497084" cy="497084"/>
          </a:xfrm>
          <a:prstGeom prst="rect">
            <a:avLst/>
          </a:prstGeom>
        </p:spPr>
      </p:pic>
      <p:pic>
        <p:nvPicPr>
          <p:cNvPr id="5" name="Graphic 4" descr="Deciduous tree outline">
            <a:extLst>
              <a:ext uri="{FF2B5EF4-FFF2-40B4-BE49-F238E27FC236}">
                <a16:creationId xmlns:a16="http://schemas.microsoft.com/office/drawing/2014/main" id="{1D52C324-B0E6-4EB8-B0DC-560B3D1AA92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22005" y="4629249"/>
            <a:ext cx="530845" cy="530845"/>
          </a:xfrm>
          <a:prstGeom prst="rect">
            <a:avLst/>
          </a:prstGeom>
        </p:spPr>
      </p:pic>
      <p:pic>
        <p:nvPicPr>
          <p:cNvPr id="4" name="Picture 3">
            <a:extLst>
              <a:ext uri="{FF2B5EF4-FFF2-40B4-BE49-F238E27FC236}">
                <a16:creationId xmlns:a16="http://schemas.microsoft.com/office/drawing/2014/main" id="{34FA7DD4-1752-66A9-8C01-EC7743A85B5D}"/>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9133688" y="196879"/>
            <a:ext cx="2739390" cy="18436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41573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6DFB8-E035-4E67-A6FF-6BBB02AF8F4A}"/>
              </a:ext>
            </a:extLst>
          </p:cNvPr>
          <p:cNvSpPr>
            <a:spLocks noGrp="1"/>
          </p:cNvSpPr>
          <p:nvPr>
            <p:ph type="title"/>
          </p:nvPr>
        </p:nvSpPr>
        <p:spPr/>
        <p:txBody>
          <a:bodyPr/>
          <a:lstStyle/>
          <a:p>
            <a:r>
              <a:rPr lang="en-GB" dirty="0"/>
              <a:t>Communities Theme</a:t>
            </a:r>
          </a:p>
        </p:txBody>
      </p:sp>
      <p:pic>
        <p:nvPicPr>
          <p:cNvPr id="4" name="Picture 3" descr="Community aims to achieve Net Zero Carbon">
            <a:extLst>
              <a:ext uri="{FF2B5EF4-FFF2-40B4-BE49-F238E27FC236}">
                <a16:creationId xmlns:a16="http://schemas.microsoft.com/office/drawing/2014/main" id="{4AB5EFE2-0778-B1C2-B876-6F2B7463F514}"/>
              </a:ext>
            </a:extLst>
          </p:cNvPr>
          <p:cNvPicPr>
            <a:picLocks noChangeAspect="1"/>
          </p:cNvPicPr>
          <p:nvPr/>
        </p:nvPicPr>
        <p:blipFill>
          <a:blip r:embed="rId3"/>
          <a:stretch>
            <a:fillRect/>
          </a:stretch>
        </p:blipFill>
        <p:spPr>
          <a:xfrm>
            <a:off x="685053" y="1398351"/>
            <a:ext cx="4730993" cy="4483330"/>
          </a:xfrm>
          <a:prstGeom prst="rect">
            <a:avLst/>
          </a:prstGeom>
          <a:solidFill>
            <a:srgbClr val="D4E7EB"/>
          </a:solidFill>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3B6F3610-555E-4247-A941-59B00B02E4D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3063" y="0"/>
            <a:ext cx="6288937" cy="35375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64014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6DFB8-E035-4E67-A6FF-6BBB02AF8F4A}"/>
              </a:ext>
            </a:extLst>
          </p:cNvPr>
          <p:cNvSpPr>
            <a:spLocks noGrp="1"/>
          </p:cNvSpPr>
          <p:nvPr>
            <p:ph type="title"/>
          </p:nvPr>
        </p:nvSpPr>
        <p:spPr/>
        <p:txBody>
          <a:bodyPr/>
          <a:lstStyle/>
          <a:p>
            <a:r>
              <a:rPr lang="en-GB" dirty="0"/>
              <a:t>Net Zero Communities Theme</a:t>
            </a:r>
          </a:p>
        </p:txBody>
      </p:sp>
      <p:sp>
        <p:nvSpPr>
          <p:cNvPr id="3" name="TextBox 2">
            <a:extLst>
              <a:ext uri="{FF2B5EF4-FFF2-40B4-BE49-F238E27FC236}">
                <a16:creationId xmlns:a16="http://schemas.microsoft.com/office/drawing/2014/main" id="{F00F41BE-2385-31AE-5A27-579EBFE1F22E}"/>
              </a:ext>
            </a:extLst>
          </p:cNvPr>
          <p:cNvSpPr txBox="1"/>
          <p:nvPr/>
        </p:nvSpPr>
        <p:spPr>
          <a:xfrm>
            <a:off x="296936" y="838910"/>
            <a:ext cx="1966068" cy="36933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en-GB" dirty="0">
                <a:latin typeface="Arial" panose="020B0604020202020204" pitchFamily="34" charset="0"/>
                <a:cs typeface="Arial" panose="020B0604020202020204" pitchFamily="34" charset="0"/>
              </a:rPr>
              <a:t>Engagement</a:t>
            </a:r>
          </a:p>
        </p:txBody>
      </p:sp>
      <p:sp>
        <p:nvSpPr>
          <p:cNvPr id="4" name="TextBox 3">
            <a:extLst>
              <a:ext uri="{FF2B5EF4-FFF2-40B4-BE49-F238E27FC236}">
                <a16:creationId xmlns:a16="http://schemas.microsoft.com/office/drawing/2014/main" id="{114AF8FB-B620-B2AD-A822-298CE128A173}"/>
              </a:ext>
            </a:extLst>
          </p:cNvPr>
          <p:cNvSpPr txBox="1"/>
          <p:nvPr/>
        </p:nvSpPr>
        <p:spPr>
          <a:xfrm>
            <a:off x="290268" y="1247231"/>
            <a:ext cx="11228631" cy="2585323"/>
          </a:xfrm>
          <a:prstGeom prst="rect">
            <a:avLst/>
          </a:prstGeom>
          <a:solidFill>
            <a:schemeClr val="accent5">
              <a:lumMod val="20000"/>
              <a:lumOff val="8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dirty="0">
                <a:solidFill>
                  <a:schemeClr val="tx1"/>
                </a:solidFill>
                <a:latin typeface="Arial" panose="020B0604020202020204" pitchFamily="34" charset="0"/>
                <a:cs typeface="Arial" panose="020B0604020202020204" pitchFamily="34" charset="0"/>
              </a:rPr>
              <a:t>C1 – Develop </a:t>
            </a:r>
            <a:r>
              <a:rPr lang="en-GB" b="1" dirty="0">
                <a:solidFill>
                  <a:schemeClr val="tx1"/>
                </a:solidFill>
                <a:latin typeface="Arial" panose="020B0604020202020204" pitchFamily="34" charset="0"/>
                <a:cs typeface="Arial" panose="020B0604020202020204" pitchFamily="34" charset="0"/>
              </a:rPr>
              <a:t>Leicestershire Climate and Nature Pact</a:t>
            </a:r>
          </a:p>
          <a:p>
            <a:r>
              <a:rPr lang="en-GB" dirty="0">
                <a:solidFill>
                  <a:schemeClr val="tx1"/>
                </a:solidFill>
                <a:latin typeface="Arial" panose="020B0604020202020204" pitchFamily="34" charset="0"/>
                <a:cs typeface="Arial" panose="020B0604020202020204" pitchFamily="34" charset="0"/>
              </a:rPr>
              <a:t>C2 – Develop a </a:t>
            </a:r>
            <a:r>
              <a:rPr lang="en-GB" b="1" dirty="0">
                <a:solidFill>
                  <a:schemeClr val="tx1"/>
                </a:solidFill>
                <a:latin typeface="Arial" panose="020B0604020202020204" pitchFamily="34" charset="0"/>
                <a:cs typeface="Arial" panose="020B0604020202020204" pitchFamily="34" charset="0"/>
              </a:rPr>
              <a:t>public engagement plan </a:t>
            </a:r>
            <a:r>
              <a:rPr lang="en-GB" dirty="0">
                <a:solidFill>
                  <a:schemeClr val="tx1"/>
                </a:solidFill>
                <a:latin typeface="Arial" panose="020B0604020202020204" pitchFamily="34" charset="0"/>
                <a:cs typeface="Arial" panose="020B0604020202020204" pitchFamily="34" charset="0"/>
              </a:rPr>
              <a:t>to facilitate two-way climate conversation</a:t>
            </a:r>
          </a:p>
          <a:p>
            <a:r>
              <a:rPr lang="en-GB" dirty="0">
                <a:solidFill>
                  <a:schemeClr val="tx1"/>
                </a:solidFill>
                <a:latin typeface="Arial" panose="020B0604020202020204" pitchFamily="34" charset="0"/>
                <a:cs typeface="Arial" panose="020B0604020202020204" pitchFamily="34" charset="0"/>
              </a:rPr>
              <a:t>C3 – Deliver public and stakeholder engagement that is </a:t>
            </a:r>
            <a:r>
              <a:rPr lang="en-GB" b="1" dirty="0">
                <a:solidFill>
                  <a:schemeClr val="tx1"/>
                </a:solidFill>
                <a:latin typeface="Arial" panose="020B0604020202020204" pitchFamily="34" charset="0"/>
                <a:cs typeface="Arial" panose="020B0604020202020204" pitchFamily="34" charset="0"/>
              </a:rPr>
              <a:t>representative and inclusive </a:t>
            </a:r>
            <a:r>
              <a:rPr lang="en-GB" dirty="0">
                <a:solidFill>
                  <a:schemeClr val="tx1"/>
                </a:solidFill>
                <a:latin typeface="Arial" panose="020B0604020202020204" pitchFamily="34" charset="0"/>
                <a:cs typeface="Arial" panose="020B0604020202020204" pitchFamily="34" charset="0"/>
              </a:rPr>
              <a:t>(just transition)</a:t>
            </a:r>
          </a:p>
          <a:p>
            <a:r>
              <a:rPr lang="en-GB" dirty="0">
                <a:solidFill>
                  <a:schemeClr val="tx1"/>
                </a:solidFill>
                <a:latin typeface="Arial" panose="020B0604020202020204" pitchFamily="34" charset="0"/>
                <a:cs typeface="Arial" panose="020B0604020202020204" pitchFamily="34" charset="0"/>
              </a:rPr>
              <a:t>C4 – Explore options for </a:t>
            </a:r>
            <a:r>
              <a:rPr lang="en-GB" b="1" dirty="0">
                <a:solidFill>
                  <a:schemeClr val="tx1"/>
                </a:solidFill>
                <a:latin typeface="Arial" panose="020B0604020202020204" pitchFamily="34" charset="0"/>
                <a:cs typeface="Arial" panose="020B0604020202020204" pitchFamily="34" charset="0"/>
              </a:rPr>
              <a:t>innovative community governance</a:t>
            </a:r>
            <a:r>
              <a:rPr lang="en-GB" dirty="0">
                <a:solidFill>
                  <a:schemeClr val="tx1"/>
                </a:solidFill>
                <a:latin typeface="Arial" panose="020B0604020202020204" pitchFamily="34" charset="0"/>
                <a:cs typeface="Arial" panose="020B0604020202020204" pitchFamily="34" charset="0"/>
              </a:rPr>
              <a:t>, i.e. citizens panel/youth co-creation. </a:t>
            </a:r>
          </a:p>
          <a:p>
            <a:r>
              <a:rPr lang="en-GB" dirty="0">
                <a:solidFill>
                  <a:schemeClr val="tx1"/>
                </a:solidFill>
                <a:latin typeface="Arial" panose="020B0604020202020204" pitchFamily="34" charset="0"/>
                <a:cs typeface="Arial" panose="020B0604020202020204" pitchFamily="34" charset="0"/>
              </a:rPr>
              <a:t>C5 – Develop coordinated and integrated communications campaigns to </a:t>
            </a:r>
            <a:r>
              <a:rPr lang="en-GB" b="1" dirty="0">
                <a:solidFill>
                  <a:schemeClr val="tx1"/>
                </a:solidFill>
                <a:latin typeface="Arial" panose="020B0604020202020204" pitchFamily="34" charset="0"/>
                <a:cs typeface="Arial" panose="020B0604020202020204" pitchFamily="34" charset="0"/>
              </a:rPr>
              <a:t>help residents take action</a:t>
            </a:r>
          </a:p>
          <a:p>
            <a:r>
              <a:rPr lang="en-GB" dirty="0">
                <a:solidFill>
                  <a:schemeClr val="tx1"/>
                </a:solidFill>
                <a:latin typeface="Arial" panose="020B0604020202020204" pitchFamily="34" charset="0"/>
                <a:cs typeface="Arial" panose="020B0604020202020204" pitchFamily="34" charset="0"/>
              </a:rPr>
              <a:t>C6 – Explore opportunities to increase </a:t>
            </a:r>
            <a:r>
              <a:rPr lang="en-GB" b="1" dirty="0">
                <a:solidFill>
                  <a:schemeClr val="tx1"/>
                </a:solidFill>
                <a:latin typeface="Arial" panose="020B0604020202020204" pitchFamily="34" charset="0"/>
                <a:cs typeface="Arial" panose="020B0604020202020204" pitchFamily="34" charset="0"/>
              </a:rPr>
              <a:t>training, education and events</a:t>
            </a:r>
          </a:p>
          <a:p>
            <a:r>
              <a:rPr lang="en-GB" dirty="0">
                <a:solidFill>
                  <a:schemeClr val="tx1"/>
                </a:solidFill>
                <a:latin typeface="Arial" panose="020B0604020202020204" pitchFamily="34" charset="0"/>
                <a:cs typeface="Arial" panose="020B0604020202020204" pitchFamily="34" charset="0"/>
              </a:rPr>
              <a:t>C8 – </a:t>
            </a:r>
            <a:r>
              <a:rPr lang="en-GB" b="1" dirty="0">
                <a:solidFill>
                  <a:schemeClr val="tx1"/>
                </a:solidFill>
                <a:latin typeface="Arial" panose="020B0604020202020204" pitchFamily="34" charset="0"/>
                <a:cs typeface="Arial" panose="020B0604020202020204" pitchFamily="34" charset="0"/>
              </a:rPr>
              <a:t>Integrate net zero </a:t>
            </a:r>
            <a:r>
              <a:rPr lang="en-GB" dirty="0">
                <a:solidFill>
                  <a:schemeClr val="tx1"/>
                </a:solidFill>
                <a:latin typeface="Arial" panose="020B0604020202020204" pitchFamily="34" charset="0"/>
                <a:cs typeface="Arial" panose="020B0604020202020204" pitchFamily="34" charset="0"/>
              </a:rPr>
              <a:t>in to linked consultation and engagement activities</a:t>
            </a:r>
          </a:p>
          <a:p>
            <a:r>
              <a:rPr lang="en-GB" dirty="0">
                <a:solidFill>
                  <a:schemeClr val="tx1"/>
                </a:solidFill>
                <a:latin typeface="Arial" panose="020B0604020202020204" pitchFamily="34" charset="0"/>
                <a:cs typeface="Arial" panose="020B0604020202020204" pitchFamily="34" charset="0"/>
              </a:rPr>
              <a:t>C9 – Develop </a:t>
            </a:r>
            <a:r>
              <a:rPr lang="en-GB" b="1" dirty="0">
                <a:solidFill>
                  <a:schemeClr val="tx1"/>
                </a:solidFill>
                <a:latin typeface="Arial" panose="020B0604020202020204" pitchFamily="34" charset="0"/>
                <a:cs typeface="Arial" panose="020B0604020202020204" pitchFamily="34" charset="0"/>
              </a:rPr>
              <a:t>opportunities to involve young people </a:t>
            </a:r>
            <a:r>
              <a:rPr lang="en-GB" dirty="0">
                <a:solidFill>
                  <a:schemeClr val="tx1"/>
                </a:solidFill>
                <a:latin typeface="Arial" panose="020B0604020202020204" pitchFamily="34" charset="0"/>
                <a:cs typeface="Arial" panose="020B0604020202020204" pitchFamily="34" charset="0"/>
              </a:rPr>
              <a:t>in shaping climate action &amp; work closely with schools</a:t>
            </a:r>
          </a:p>
          <a:p>
            <a:r>
              <a:rPr lang="en-GB" dirty="0">
                <a:solidFill>
                  <a:schemeClr val="tx1"/>
                </a:solidFill>
                <a:latin typeface="Arial" panose="020B0604020202020204" pitchFamily="34" charset="0"/>
                <a:cs typeface="Arial" panose="020B0604020202020204" pitchFamily="34" charset="0"/>
              </a:rPr>
              <a:t>C11 – </a:t>
            </a:r>
            <a:r>
              <a:rPr lang="en-GB" b="1" dirty="0">
                <a:solidFill>
                  <a:schemeClr val="tx1"/>
                </a:solidFill>
                <a:latin typeface="Arial" panose="020B0604020202020204" pitchFamily="34" charset="0"/>
                <a:cs typeface="Arial" panose="020B0604020202020204" pitchFamily="34" charset="0"/>
              </a:rPr>
              <a:t>Develop tools and guidance </a:t>
            </a:r>
            <a:r>
              <a:rPr lang="en-GB" dirty="0">
                <a:solidFill>
                  <a:schemeClr val="tx1"/>
                </a:solidFill>
                <a:latin typeface="Arial" panose="020B0604020202020204" pitchFamily="34" charset="0"/>
                <a:cs typeface="Arial" panose="020B0604020202020204" pitchFamily="34" charset="0"/>
              </a:rPr>
              <a:t>to support communities to reduce carbon</a:t>
            </a:r>
          </a:p>
        </p:txBody>
      </p:sp>
      <p:sp>
        <p:nvSpPr>
          <p:cNvPr id="5" name="TextBox 4">
            <a:extLst>
              <a:ext uri="{FF2B5EF4-FFF2-40B4-BE49-F238E27FC236}">
                <a16:creationId xmlns:a16="http://schemas.microsoft.com/office/drawing/2014/main" id="{E2753634-32BB-3A58-4D7E-F2FA27E5043C}"/>
              </a:ext>
            </a:extLst>
          </p:cNvPr>
          <p:cNvSpPr txBox="1"/>
          <p:nvPr/>
        </p:nvSpPr>
        <p:spPr>
          <a:xfrm>
            <a:off x="290268" y="3927305"/>
            <a:ext cx="1966068" cy="36933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en-GB" dirty="0">
                <a:latin typeface="Arial" panose="020B0604020202020204" pitchFamily="34" charset="0"/>
                <a:cs typeface="Arial" panose="020B0604020202020204" pitchFamily="34" charset="0"/>
              </a:rPr>
              <a:t>Enabling Action</a:t>
            </a:r>
          </a:p>
        </p:txBody>
      </p:sp>
      <p:sp>
        <p:nvSpPr>
          <p:cNvPr id="6" name="TextBox 5">
            <a:extLst>
              <a:ext uri="{FF2B5EF4-FFF2-40B4-BE49-F238E27FC236}">
                <a16:creationId xmlns:a16="http://schemas.microsoft.com/office/drawing/2014/main" id="{3F435E82-F2AB-6E23-5EC8-70EABA2D4A5B}"/>
              </a:ext>
            </a:extLst>
          </p:cNvPr>
          <p:cNvSpPr txBox="1"/>
          <p:nvPr/>
        </p:nvSpPr>
        <p:spPr>
          <a:xfrm>
            <a:off x="296936" y="4371680"/>
            <a:ext cx="9596364" cy="1123384"/>
          </a:xfrm>
          <a:prstGeom prst="rect">
            <a:avLst/>
          </a:prstGeom>
          <a:solidFill>
            <a:schemeClr val="accent5">
              <a:lumMod val="20000"/>
              <a:lumOff val="80000"/>
            </a:schemeClr>
          </a:solidFill>
          <a:ln>
            <a:solidFill>
              <a:schemeClr val="bg1"/>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dirty="0">
                <a:solidFill>
                  <a:schemeClr val="tx1"/>
                </a:solidFill>
                <a:latin typeface="Arial" panose="020B0604020202020204" pitchFamily="34" charset="0"/>
                <a:cs typeface="Arial" panose="020B0604020202020204" pitchFamily="34" charset="0"/>
              </a:rPr>
              <a:t>C14/C15 – Explore opportunities for </a:t>
            </a:r>
            <a:r>
              <a:rPr lang="en-GB" b="1" dirty="0">
                <a:solidFill>
                  <a:schemeClr val="tx1"/>
                </a:solidFill>
                <a:latin typeface="Arial" panose="020B0604020202020204" pitchFamily="34" charset="0"/>
                <a:cs typeface="Arial" panose="020B0604020202020204" pitchFamily="34" charset="0"/>
              </a:rPr>
              <a:t>community sector organisations </a:t>
            </a:r>
            <a:r>
              <a:rPr lang="en-GB" dirty="0">
                <a:solidFill>
                  <a:schemeClr val="tx1"/>
                </a:solidFill>
                <a:latin typeface="Arial" panose="020B0604020202020204" pitchFamily="34" charset="0"/>
                <a:cs typeface="Arial" panose="020B0604020202020204" pitchFamily="34" charset="0"/>
              </a:rPr>
              <a:t>to support net zero</a:t>
            </a:r>
          </a:p>
          <a:p>
            <a:r>
              <a:rPr lang="en-GB" dirty="0">
                <a:solidFill>
                  <a:schemeClr val="tx1"/>
                </a:solidFill>
                <a:latin typeface="Arial" panose="020B0604020202020204" pitchFamily="34" charset="0"/>
                <a:cs typeface="Arial" panose="020B0604020202020204" pitchFamily="34" charset="0"/>
              </a:rPr>
              <a:t>C16 – </a:t>
            </a:r>
            <a:r>
              <a:rPr lang="en-GB" b="1" dirty="0">
                <a:solidFill>
                  <a:schemeClr val="tx1"/>
                </a:solidFill>
                <a:latin typeface="Arial" panose="020B0604020202020204" pitchFamily="34" charset="0"/>
                <a:cs typeface="Arial" panose="020B0604020202020204" pitchFamily="34" charset="0"/>
              </a:rPr>
              <a:t>Enable local councils to act on carbon reduction </a:t>
            </a:r>
            <a:r>
              <a:rPr lang="en-GB" dirty="0">
                <a:solidFill>
                  <a:schemeClr val="tx1"/>
                </a:solidFill>
                <a:latin typeface="Arial" panose="020B0604020202020204" pitchFamily="34" charset="0"/>
                <a:cs typeface="Arial" panose="020B0604020202020204" pitchFamily="34" charset="0"/>
              </a:rPr>
              <a:t>through information and training</a:t>
            </a:r>
          </a:p>
          <a:p>
            <a:r>
              <a:rPr lang="en-GB" dirty="0">
                <a:solidFill>
                  <a:schemeClr val="tx1"/>
                </a:solidFill>
                <a:latin typeface="Arial" panose="020B0604020202020204" pitchFamily="34" charset="0"/>
                <a:cs typeface="Arial" panose="020B0604020202020204" pitchFamily="34" charset="0"/>
              </a:rPr>
              <a:t>C17 -  Share </a:t>
            </a:r>
            <a:r>
              <a:rPr lang="en-GB" b="1" dirty="0">
                <a:solidFill>
                  <a:schemeClr val="tx1"/>
                </a:solidFill>
                <a:latin typeface="Arial" panose="020B0604020202020204" pitchFamily="34" charset="0"/>
                <a:cs typeface="Arial" panose="020B0604020202020204" pitchFamily="34" charset="0"/>
              </a:rPr>
              <a:t>best practice case studies </a:t>
            </a:r>
            <a:r>
              <a:rPr lang="en-GB" dirty="0">
                <a:solidFill>
                  <a:schemeClr val="tx1"/>
                </a:solidFill>
                <a:latin typeface="Arial" panose="020B0604020202020204" pitchFamily="34" charset="0"/>
                <a:cs typeface="Arial" panose="020B0604020202020204" pitchFamily="34" charset="0"/>
              </a:rPr>
              <a:t>of community action</a:t>
            </a:r>
          </a:p>
          <a:p>
            <a:endParaRPr lang="en-GB" sz="1300" dirty="0"/>
          </a:p>
        </p:txBody>
      </p:sp>
    </p:spTree>
    <p:extLst>
      <p:ext uri="{BB962C8B-B14F-4D97-AF65-F5344CB8AC3E}">
        <p14:creationId xmlns:p14="http://schemas.microsoft.com/office/powerpoint/2010/main" val="3244743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CE127-5329-2893-E1ED-251F4623CA94}"/>
              </a:ext>
            </a:extLst>
          </p:cNvPr>
          <p:cNvSpPr>
            <a:spLocks noGrp="1"/>
          </p:cNvSpPr>
          <p:nvPr>
            <p:ph type="title"/>
          </p:nvPr>
        </p:nvSpPr>
        <p:spPr>
          <a:xfrm>
            <a:off x="198036" y="-449522"/>
            <a:ext cx="10515600" cy="449522"/>
          </a:xfrm>
        </p:spPr>
        <p:txBody>
          <a:bodyPr anchor="b"/>
          <a:lstStyle/>
          <a:p>
            <a:r>
              <a:rPr lang="en-GB" dirty="0"/>
              <a:t>The Leicestershire Climate and Nature Pact</a:t>
            </a:r>
          </a:p>
        </p:txBody>
      </p:sp>
      <p:pic>
        <p:nvPicPr>
          <p:cNvPr id="3" name="Picture 2" descr="Picture of Leicestershire Climate and Nature Pact">
            <a:extLst>
              <a:ext uri="{FF2B5EF4-FFF2-40B4-BE49-F238E27FC236}">
                <a16:creationId xmlns:a16="http://schemas.microsoft.com/office/drawing/2014/main" id="{CFE88177-7E37-93F7-55BC-FCE1E752CF6C}"/>
              </a:ext>
            </a:extLst>
          </p:cNvPr>
          <p:cNvPicPr>
            <a:picLocks noChangeAspect="1"/>
          </p:cNvPicPr>
          <p:nvPr/>
        </p:nvPicPr>
        <p:blipFill>
          <a:blip r:embed="rId3"/>
          <a:stretch>
            <a:fillRect/>
          </a:stretch>
        </p:blipFill>
        <p:spPr>
          <a:xfrm>
            <a:off x="1383804" y="181056"/>
            <a:ext cx="4574798" cy="6495887"/>
          </a:xfrm>
          <a:prstGeom prst="rect">
            <a:avLst/>
          </a:prstGeom>
        </p:spPr>
      </p:pic>
      <p:pic>
        <p:nvPicPr>
          <p:cNvPr id="6" name="Picture 5" descr="Requirements of the Leicestershire Climate and Nature Pact">
            <a:extLst>
              <a:ext uri="{FF2B5EF4-FFF2-40B4-BE49-F238E27FC236}">
                <a16:creationId xmlns:a16="http://schemas.microsoft.com/office/drawing/2014/main" id="{17AD2672-2072-ABA2-A1AA-7A871A8473B1}"/>
              </a:ext>
            </a:extLst>
          </p:cNvPr>
          <p:cNvPicPr>
            <a:picLocks noChangeAspect="1"/>
          </p:cNvPicPr>
          <p:nvPr/>
        </p:nvPicPr>
        <p:blipFill>
          <a:blip r:embed="rId4"/>
          <a:stretch>
            <a:fillRect/>
          </a:stretch>
        </p:blipFill>
        <p:spPr>
          <a:xfrm>
            <a:off x="6233399" y="181056"/>
            <a:ext cx="4333242" cy="6495888"/>
          </a:xfrm>
          <a:prstGeom prst="rect">
            <a:avLst/>
          </a:prstGeom>
        </p:spPr>
      </p:pic>
    </p:spTree>
    <p:extLst>
      <p:ext uri="{BB962C8B-B14F-4D97-AF65-F5344CB8AC3E}">
        <p14:creationId xmlns:p14="http://schemas.microsoft.com/office/powerpoint/2010/main" val="1332239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2B52B06-F45A-64C5-DEF5-9D340CD4C3F0}"/>
              </a:ext>
            </a:extLst>
          </p:cNvPr>
          <p:cNvSpPr txBox="1">
            <a:spLocks noGrp="1"/>
          </p:cNvSpPr>
          <p:nvPr>
            <p:ph type="title" idx="4294967295"/>
          </p:nvPr>
        </p:nvSpPr>
        <p:spPr>
          <a:xfrm>
            <a:off x="284765" y="122293"/>
            <a:ext cx="10515600" cy="4495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lang="en-GB" sz="3200" b="1" kern="1200" dirty="0">
                <a:solidFill>
                  <a:srgbClr val="7030A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7030A0"/>
                </a:solidFill>
                <a:effectLst/>
                <a:uLnTx/>
                <a:uFillTx/>
                <a:latin typeface="+mj-lt"/>
                <a:ea typeface="+mj-ea"/>
                <a:cs typeface="+mj-cs"/>
              </a:rPr>
              <a:t>Our Climate and Nature Pact launch partners…</a:t>
            </a:r>
          </a:p>
        </p:txBody>
      </p:sp>
      <p:pic>
        <p:nvPicPr>
          <p:cNvPr id="1028" name="Picture 4" descr="Equality, Diversity and Inclusion at Leicestershire County Council">
            <a:extLst>
              <a:ext uri="{FF2B5EF4-FFF2-40B4-BE49-F238E27FC236}">
                <a16:creationId xmlns:a16="http://schemas.microsoft.com/office/drawing/2014/main" id="{9D4E1766-B74A-1BAF-842B-D6E3D54ACF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621" y="776658"/>
            <a:ext cx="2810779" cy="8323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 Montfort University">
            <a:extLst>
              <a:ext uri="{FF2B5EF4-FFF2-40B4-BE49-F238E27FC236}">
                <a16:creationId xmlns:a16="http://schemas.microsoft.com/office/drawing/2014/main" id="{FF5B2E47-11D9-72D7-7CE2-FC0EA226C8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9226" y="671854"/>
            <a:ext cx="2614672" cy="11205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National Forest (England) - Wikipedia">
            <a:extLst>
              <a:ext uri="{FF2B5EF4-FFF2-40B4-BE49-F238E27FC236}">
                <a16:creationId xmlns:a16="http://schemas.microsoft.com/office/drawing/2014/main" id="{167B035A-903B-F239-5C19-D2886787B3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5654" y="557165"/>
            <a:ext cx="2082532" cy="14036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reen Fox Community Energy – Delivering zero carbon schools - Energy  Systems Catapult">
            <a:extLst>
              <a:ext uri="{FF2B5EF4-FFF2-40B4-BE49-F238E27FC236}">
                <a16:creationId xmlns:a16="http://schemas.microsoft.com/office/drawing/2014/main" id="{8A4B58F8-984D-5FCC-EDDE-55B9E3C7BB4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9168" b="22364"/>
          <a:stretch/>
        </p:blipFill>
        <p:spPr bwMode="auto">
          <a:xfrm>
            <a:off x="9156405" y="79935"/>
            <a:ext cx="2645974" cy="151297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hD Wheelchair Basketball Loughborough University - IFAPA">
            <a:extLst>
              <a:ext uri="{FF2B5EF4-FFF2-40B4-BE49-F238E27FC236}">
                <a16:creationId xmlns:a16="http://schemas.microsoft.com/office/drawing/2014/main" id="{C3D508D5-4ED1-F422-5028-D5946D73F28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6538"/>
          <a:stretch/>
        </p:blipFill>
        <p:spPr bwMode="auto">
          <a:xfrm>
            <a:off x="340202" y="1772075"/>
            <a:ext cx="2624726" cy="96408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Midlands Net Zero Hub">
            <a:extLst>
              <a:ext uri="{FF2B5EF4-FFF2-40B4-BE49-F238E27FC236}">
                <a16:creationId xmlns:a16="http://schemas.microsoft.com/office/drawing/2014/main" id="{7A109C82-FF9C-6471-03D8-735CEF8954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1523" y="2183639"/>
            <a:ext cx="2940134" cy="59629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University of Leicester - HDR UK">
            <a:extLst>
              <a:ext uri="{FF2B5EF4-FFF2-40B4-BE49-F238E27FC236}">
                <a16:creationId xmlns:a16="http://schemas.microsoft.com/office/drawing/2014/main" id="{BB8EB17F-A40B-099B-B900-4A566310568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1237" y="1788337"/>
            <a:ext cx="2820049" cy="100794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enex - Wikipedia">
            <a:extLst>
              <a:ext uri="{FF2B5EF4-FFF2-40B4-BE49-F238E27FC236}">
                <a16:creationId xmlns:a16="http://schemas.microsoft.com/office/drawing/2014/main" id="{092C545B-A7EE-EC83-2383-56358191F0D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1343" y="2805687"/>
            <a:ext cx="1758739" cy="1452562"/>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ealth and Wellbeing Strategy - North West Leicestershire District Council">
            <a:extLst>
              <a:ext uri="{FF2B5EF4-FFF2-40B4-BE49-F238E27FC236}">
                <a16:creationId xmlns:a16="http://schemas.microsoft.com/office/drawing/2014/main" id="{193C57D1-8213-E174-BB1A-C1975F4F40D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03537" y="2835464"/>
            <a:ext cx="2257968" cy="1598337"/>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Home | LLEP">
            <a:extLst>
              <a:ext uri="{FF2B5EF4-FFF2-40B4-BE49-F238E27FC236}">
                <a16:creationId xmlns:a16="http://schemas.microsoft.com/office/drawing/2014/main" id="{73BD11DB-EEBB-7C8E-4D2A-F7F9CCB092A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6562" t="11437" r="17716"/>
          <a:stretch/>
        </p:blipFill>
        <p:spPr bwMode="auto">
          <a:xfrm>
            <a:off x="4913632" y="2877152"/>
            <a:ext cx="2132472" cy="140986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Environment Agency - GOV.UK">
            <a:extLst>
              <a:ext uri="{FF2B5EF4-FFF2-40B4-BE49-F238E27FC236}">
                <a16:creationId xmlns:a16="http://schemas.microsoft.com/office/drawing/2014/main" id="{BE4E2F74-B187-2A80-21F9-61C28E8B3C2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401" r="5907"/>
          <a:stretch/>
        </p:blipFill>
        <p:spPr bwMode="auto">
          <a:xfrm>
            <a:off x="7215774" y="3058709"/>
            <a:ext cx="2581080" cy="1195736"/>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Charnwood Borough Council">
            <a:extLst>
              <a:ext uri="{FF2B5EF4-FFF2-40B4-BE49-F238E27FC236}">
                <a16:creationId xmlns:a16="http://schemas.microsoft.com/office/drawing/2014/main" id="{9657419F-96A3-2703-504C-D9D4DCA3597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796854" y="3055555"/>
            <a:ext cx="2108798" cy="110882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Tilton Green">
            <a:extLst>
              <a:ext uri="{FF2B5EF4-FFF2-40B4-BE49-F238E27FC236}">
                <a16:creationId xmlns:a16="http://schemas.microsoft.com/office/drawing/2014/main" id="{3B8C3F03-A76A-E990-73CC-30537C7C9F76}"/>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7663" r="11763" b="7712"/>
          <a:stretch/>
        </p:blipFill>
        <p:spPr bwMode="auto">
          <a:xfrm>
            <a:off x="380851" y="4453758"/>
            <a:ext cx="1758739" cy="1492045"/>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A picture of the livery design for Tilton on the Hill's electric cars">
            <a:extLst>
              <a:ext uri="{FF2B5EF4-FFF2-40B4-BE49-F238E27FC236}">
                <a16:creationId xmlns:a16="http://schemas.microsoft.com/office/drawing/2014/main" id="{5A7BC0C8-2FAF-6295-A605-20686077C3FC}"/>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9967" b="56579"/>
          <a:stretch/>
        </p:blipFill>
        <p:spPr bwMode="auto">
          <a:xfrm>
            <a:off x="2431308" y="4287328"/>
            <a:ext cx="2543175" cy="1115036"/>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Oadby and Wigston Borough Council">
            <a:extLst>
              <a:ext uri="{FF2B5EF4-FFF2-40B4-BE49-F238E27FC236}">
                <a16:creationId xmlns:a16="http://schemas.microsoft.com/office/drawing/2014/main" id="{219698D4-4611-6404-FF48-BD0FB55D6BDF}"/>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4679" r="24421"/>
          <a:stretch/>
        </p:blipFill>
        <p:spPr bwMode="auto">
          <a:xfrm>
            <a:off x="9932315" y="1503998"/>
            <a:ext cx="1648047" cy="16189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82486FF-46E8-1E05-AAFD-4FCD5E12DC24}"/>
              </a:ext>
            </a:extLst>
          </p:cNvPr>
          <p:cNvSpPr txBox="1"/>
          <p:nvPr/>
        </p:nvSpPr>
        <p:spPr>
          <a:xfrm>
            <a:off x="5173096" y="4450356"/>
            <a:ext cx="1949573" cy="461665"/>
          </a:xfrm>
          <a:prstGeom prst="rect">
            <a:avLst/>
          </a:prstGeom>
          <a:noFill/>
        </p:spPr>
        <p:txBody>
          <a:bodyPr wrap="none" rtlCol="0">
            <a:spAutoFit/>
          </a:bodyPr>
          <a:lstStyle/>
          <a:p>
            <a:r>
              <a:rPr lang="en-GB" sz="2400" dirty="0">
                <a:latin typeface="Agency FB" panose="020B0503020202020204" pitchFamily="34" charset="0"/>
              </a:rPr>
              <a:t>Halstead Hill Farm</a:t>
            </a:r>
          </a:p>
        </p:txBody>
      </p:sp>
      <p:pic>
        <p:nvPicPr>
          <p:cNvPr id="1070" name="Picture 46" descr="Hinckley &amp; Bosworth Borough Council - Resource Centre | Esri UK &amp; Ireland">
            <a:extLst>
              <a:ext uri="{FF2B5EF4-FFF2-40B4-BE49-F238E27FC236}">
                <a16:creationId xmlns:a16="http://schemas.microsoft.com/office/drawing/2014/main" id="{5C10880D-11BB-54B9-3894-38220B6EA51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078394" y="4247977"/>
            <a:ext cx="1856551" cy="1698547"/>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Blaby District Council Personal Licence Application">
            <a:extLst>
              <a:ext uri="{FF2B5EF4-FFF2-40B4-BE49-F238E27FC236}">
                <a16:creationId xmlns:a16="http://schemas.microsoft.com/office/drawing/2014/main" id="{479B7D22-B43F-50B6-2F6F-6CDC2EC7C3B2}"/>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2350" t="3035" r="4209" b="8499"/>
          <a:stretch/>
        </p:blipFill>
        <p:spPr bwMode="auto">
          <a:xfrm>
            <a:off x="8934945" y="3962506"/>
            <a:ext cx="2346800" cy="13331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elton Borough Council – Melton Borough Council">
            <a:extLst>
              <a:ext uri="{FF2B5EF4-FFF2-40B4-BE49-F238E27FC236}">
                <a16:creationId xmlns:a16="http://schemas.microsoft.com/office/drawing/2014/main" id="{964A940A-123F-11DE-805D-A86522C7D9C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641563" y="5442117"/>
            <a:ext cx="2056065" cy="12902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Harborough District Council Homepage">
            <a:extLst>
              <a:ext uri="{FF2B5EF4-FFF2-40B4-BE49-F238E27FC236}">
                <a16:creationId xmlns:a16="http://schemas.microsoft.com/office/drawing/2014/main" id="{B66B71C1-D038-A7ED-D6A5-3393A713E88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04205" y="4873161"/>
            <a:ext cx="2294674" cy="19479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Home - Harborough Woodland">
            <a:extLst>
              <a:ext uri="{FF2B5EF4-FFF2-40B4-BE49-F238E27FC236}">
                <a16:creationId xmlns:a16="http://schemas.microsoft.com/office/drawing/2014/main" id="{65854819-4574-87E9-EC2D-8DC65CF75FE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036448" y="5223618"/>
            <a:ext cx="1484448" cy="14844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Harborough Climate Action | Sustainable Harboro'">
            <a:extLst>
              <a:ext uri="{FF2B5EF4-FFF2-40B4-BE49-F238E27FC236}">
                <a16:creationId xmlns:a16="http://schemas.microsoft.com/office/drawing/2014/main" id="{EBE30533-DB91-31CF-71DA-6BF7702AD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981634" y="5828189"/>
            <a:ext cx="2968016" cy="9328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F5E4287-8D9C-A90F-68EA-B6A1699C066B}"/>
              </a:ext>
            </a:extLst>
          </p:cNvPr>
          <p:cNvSpPr txBox="1"/>
          <p:nvPr/>
        </p:nvSpPr>
        <p:spPr>
          <a:xfrm>
            <a:off x="367320" y="6081828"/>
            <a:ext cx="2178802" cy="461665"/>
          </a:xfrm>
          <a:prstGeom prst="rect">
            <a:avLst/>
          </a:prstGeom>
          <a:noFill/>
        </p:spPr>
        <p:txBody>
          <a:bodyPr wrap="none" rtlCol="0">
            <a:spAutoFit/>
          </a:bodyPr>
          <a:lstStyle/>
          <a:p>
            <a:r>
              <a:rPr lang="en-GB" sz="2400" dirty="0">
                <a:latin typeface="Aparajita" panose="02020603050405020304" pitchFamily="18" charset="0"/>
                <a:cs typeface="Aparajita" panose="02020603050405020304" pitchFamily="18" charset="0"/>
              </a:rPr>
              <a:t>Bottesford Net Zero</a:t>
            </a:r>
          </a:p>
        </p:txBody>
      </p:sp>
    </p:spTree>
    <p:extLst>
      <p:ext uri="{BB962C8B-B14F-4D97-AF65-F5344CB8AC3E}">
        <p14:creationId xmlns:p14="http://schemas.microsoft.com/office/powerpoint/2010/main" val="1978726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A8F4F-8501-57EA-58AE-9073608AF721}"/>
              </a:ext>
            </a:extLst>
          </p:cNvPr>
          <p:cNvSpPr>
            <a:spLocks noGrp="1"/>
          </p:cNvSpPr>
          <p:nvPr>
            <p:ph type="title"/>
          </p:nvPr>
        </p:nvSpPr>
        <p:spPr/>
        <p:txBody>
          <a:bodyPr/>
          <a:lstStyle/>
          <a:p>
            <a:r>
              <a:rPr lang="en-GB" dirty="0"/>
              <a:t>How Can Communities Make a Difference </a:t>
            </a:r>
          </a:p>
        </p:txBody>
      </p:sp>
      <p:sp>
        <p:nvSpPr>
          <p:cNvPr id="5" name="TextBox 4">
            <a:extLst>
              <a:ext uri="{FF2B5EF4-FFF2-40B4-BE49-F238E27FC236}">
                <a16:creationId xmlns:a16="http://schemas.microsoft.com/office/drawing/2014/main" id="{8C25586A-B6CD-BC73-FAA4-461137B4D4CF}"/>
              </a:ext>
            </a:extLst>
          </p:cNvPr>
          <p:cNvSpPr txBox="1"/>
          <p:nvPr/>
        </p:nvSpPr>
        <p:spPr>
          <a:xfrm>
            <a:off x="284220" y="1092086"/>
            <a:ext cx="8088756" cy="4801314"/>
          </a:xfrm>
          <a:prstGeom prst="rect">
            <a:avLst/>
          </a:prstGeom>
          <a:solidFill>
            <a:schemeClr val="accent5">
              <a:lumMod val="20000"/>
              <a:lumOff val="80000"/>
            </a:schemeClr>
          </a:solidFill>
        </p:spPr>
        <p:txBody>
          <a:bodyPr wrap="square">
            <a:spAutoFit/>
          </a:bodyPr>
          <a:lstStyle/>
          <a:p>
            <a:pPr marL="457200" indent="-457200" algn="l">
              <a:buFont typeface="+mj-lt"/>
              <a:buAutoNum type="arabicPeriod"/>
            </a:pPr>
            <a:r>
              <a:rPr lang="en-GB" b="1" i="0" dirty="0">
                <a:effectLst/>
                <a:latin typeface="Arial" panose="020B0604020202020204" pitchFamily="34" charset="0"/>
                <a:cs typeface="Arial" panose="020B0604020202020204" pitchFamily="34" charset="0"/>
              </a:rPr>
              <a:t>Collaboration</a:t>
            </a:r>
            <a:r>
              <a:rPr lang="en-GB" b="0" i="0" dirty="0">
                <a:effectLst/>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Communities working together can make a powerful impact on climate change. By pooling resources and knowledge, they can raise awareness, promote sustainable practices, and advocate for climate-friendly policies.</a:t>
            </a:r>
          </a:p>
          <a:p>
            <a:pPr marL="342900" indent="-342900" algn="l">
              <a:buFont typeface="+mj-lt"/>
              <a:buAutoNum type="arabicPeriod"/>
            </a:pPr>
            <a:endParaRPr lang="en-GB" b="0" i="0" dirty="0">
              <a:effectLst/>
              <a:latin typeface="Arial" panose="020B0604020202020204" pitchFamily="34" charset="0"/>
              <a:cs typeface="Arial" panose="020B0604020202020204" pitchFamily="34" charset="0"/>
            </a:endParaRPr>
          </a:p>
          <a:p>
            <a:pPr marL="457200" indent="-457200" algn="l">
              <a:buFont typeface="+mj-lt"/>
              <a:buAutoNum type="arabicPeriod"/>
            </a:pPr>
            <a:r>
              <a:rPr lang="en-GB" b="1" i="0" dirty="0">
                <a:effectLst/>
                <a:latin typeface="Arial" panose="020B0604020202020204" pitchFamily="34" charset="0"/>
                <a:cs typeface="Arial" panose="020B0604020202020204" pitchFamily="34" charset="0"/>
              </a:rPr>
              <a:t>Local Solutions: </a:t>
            </a:r>
            <a:r>
              <a:rPr lang="en-GB" b="0" i="0" dirty="0">
                <a:effectLst/>
                <a:latin typeface="Arial" panose="020B0604020202020204" pitchFamily="34" charset="0"/>
                <a:cs typeface="Arial" panose="020B0604020202020204" pitchFamily="34" charset="0"/>
              </a:rPr>
              <a:t>Communities have unique insights into their local context</a:t>
            </a:r>
            <a:r>
              <a:rPr lang="en-GB" dirty="0">
                <a:latin typeface="Arial" panose="020B0604020202020204" pitchFamily="34" charset="0"/>
                <a:cs typeface="Arial" panose="020B0604020202020204" pitchFamily="34" charset="0"/>
              </a:rPr>
              <a:t> and can help identify tailored solutions.</a:t>
            </a:r>
          </a:p>
          <a:p>
            <a:pPr marL="342900" indent="-342900" algn="l">
              <a:buFont typeface="+mj-lt"/>
              <a:buAutoNum type="arabicPeriod"/>
            </a:pPr>
            <a:endParaRPr lang="en-GB" dirty="0">
              <a:latin typeface="Arial" panose="020B0604020202020204" pitchFamily="34" charset="0"/>
              <a:cs typeface="Arial" panose="020B0604020202020204" pitchFamily="34" charset="0"/>
            </a:endParaRPr>
          </a:p>
          <a:p>
            <a:pPr marL="457200" indent="-457200" algn="l">
              <a:buFont typeface="+mj-lt"/>
              <a:buAutoNum type="arabicPeriod"/>
            </a:pPr>
            <a:r>
              <a:rPr lang="en-GB" b="1" i="0" dirty="0">
                <a:effectLst/>
                <a:latin typeface="Arial" panose="020B0604020202020204" pitchFamily="34" charset="0"/>
                <a:cs typeface="Arial" panose="020B0604020202020204" pitchFamily="34" charset="0"/>
              </a:rPr>
              <a:t>Policy Advocacy</a:t>
            </a:r>
            <a:r>
              <a:rPr lang="en-GB" b="0" i="0" dirty="0">
                <a:effectLst/>
                <a:latin typeface="Arial" panose="020B0604020202020204" pitchFamily="34" charset="0"/>
                <a:cs typeface="Arial" panose="020B0604020202020204" pitchFamily="34" charset="0"/>
              </a:rPr>
              <a:t>: Engaging with local authorities, communities can influence decision-making and advocate for climate-friendly policies. Through constructive dialogue, we can shape policies that support sustainable land use, emission reductions, and climate resilience.</a:t>
            </a:r>
          </a:p>
          <a:p>
            <a:pPr marL="342900" indent="-342900" algn="l">
              <a:buFont typeface="+mj-lt"/>
              <a:buAutoNum type="arabicPeriod"/>
            </a:pPr>
            <a:endParaRPr lang="en-GB" b="0" i="0" dirty="0">
              <a:effectLst/>
              <a:latin typeface="Arial" panose="020B0604020202020204" pitchFamily="34" charset="0"/>
              <a:cs typeface="Arial" panose="020B0604020202020204" pitchFamily="34" charset="0"/>
            </a:endParaRPr>
          </a:p>
          <a:p>
            <a:pPr marL="457200" indent="-457200" algn="l">
              <a:buFont typeface="+mj-lt"/>
              <a:buAutoNum type="arabicPeriod"/>
            </a:pPr>
            <a:r>
              <a:rPr lang="en-GB" b="1" i="0" dirty="0">
                <a:effectLst/>
                <a:latin typeface="Arial" panose="020B0604020202020204" pitchFamily="34" charset="0"/>
                <a:cs typeface="Arial" panose="020B0604020202020204" pitchFamily="34" charset="0"/>
              </a:rPr>
              <a:t>Building Resilience</a:t>
            </a:r>
            <a:r>
              <a:rPr lang="en-GB" b="0" i="0" dirty="0">
                <a:effectLst/>
                <a:latin typeface="Arial" panose="020B0604020202020204" pitchFamily="34" charset="0"/>
                <a:cs typeface="Arial" panose="020B0604020202020204" pitchFamily="34" charset="0"/>
              </a:rPr>
              <a:t>: Communities can prepare for climate change impacts by fostering social cohesion, creating emergency plans, supporting sustainable agriculture, conserving natural resources, and investing in climate-resilient infrastructure.</a:t>
            </a:r>
          </a:p>
        </p:txBody>
      </p:sp>
      <p:sp>
        <p:nvSpPr>
          <p:cNvPr id="8" name="Oval 7" descr="Group of people looking at two men in office">
            <a:extLst>
              <a:ext uri="{FF2B5EF4-FFF2-40B4-BE49-F238E27FC236}">
                <a16:creationId xmlns:a16="http://schemas.microsoft.com/office/drawing/2014/main" id="{C8F54BEE-DEBD-AE42-FD19-165CC0848DFD}"/>
              </a:ext>
            </a:extLst>
          </p:cNvPr>
          <p:cNvSpPr/>
          <p:nvPr/>
        </p:nvSpPr>
        <p:spPr>
          <a:xfrm>
            <a:off x="9121832" y="708105"/>
            <a:ext cx="2588904" cy="2444169"/>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descr="Colleagues huddle">
            <a:extLst>
              <a:ext uri="{FF2B5EF4-FFF2-40B4-BE49-F238E27FC236}">
                <a16:creationId xmlns:a16="http://schemas.microsoft.com/office/drawing/2014/main" id="{BF42DE1B-A8C4-728F-A1FB-EAC039018455}"/>
              </a:ext>
            </a:extLst>
          </p:cNvPr>
          <p:cNvSpPr/>
          <p:nvPr/>
        </p:nvSpPr>
        <p:spPr>
          <a:xfrm>
            <a:off x="8570020" y="3325503"/>
            <a:ext cx="1798096" cy="1747942"/>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18E86739-6160-B390-B239-38671D49B771}"/>
              </a:ext>
              <a:ext uri="{C183D7F6-B498-43B3-948B-1728B52AA6E4}">
                <adec:decorative xmlns:adec="http://schemas.microsoft.com/office/drawing/2017/decorative" val="1"/>
              </a:ext>
            </a:extLst>
          </p:cNvPr>
          <p:cNvSpPr/>
          <p:nvPr/>
        </p:nvSpPr>
        <p:spPr>
          <a:xfrm>
            <a:off x="8980643" y="2847630"/>
            <a:ext cx="282378" cy="28432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c 11">
            <a:extLst>
              <a:ext uri="{FF2B5EF4-FFF2-40B4-BE49-F238E27FC236}">
                <a16:creationId xmlns:a16="http://schemas.microsoft.com/office/drawing/2014/main" id="{A44EF546-2BB9-0CAF-0CB7-9E524856B3E7}"/>
              </a:ext>
              <a:ext uri="{C183D7F6-B498-43B3-948B-1728B52AA6E4}">
                <adec:decorative xmlns:adec="http://schemas.microsoft.com/office/drawing/2017/decorative" val="1"/>
              </a:ext>
            </a:extLst>
          </p:cNvPr>
          <p:cNvSpPr/>
          <p:nvPr/>
        </p:nvSpPr>
        <p:spPr>
          <a:xfrm rot="4183499">
            <a:off x="9136196" y="738418"/>
            <a:ext cx="2690488" cy="3081439"/>
          </a:xfrm>
          <a:prstGeom prst="arc">
            <a:avLst>
              <a:gd name="adj1" fmla="val 16824881"/>
              <a:gd name="adj2" fmla="val 577714"/>
            </a:avLst>
          </a:prstGeom>
          <a:ln w="79375">
            <a:solidFill>
              <a:srgbClr val="D4E7EB"/>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84496112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13007</TotalTime>
  <Words>1264</Words>
  <Application>Microsoft Office PowerPoint</Application>
  <PresentationFormat>Widescreen</PresentationFormat>
  <Paragraphs>103</Paragraphs>
  <Slides>12</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Agency FB</vt:lpstr>
      <vt:lpstr>Aparajita</vt:lpstr>
      <vt:lpstr>Arial</vt:lpstr>
      <vt:lpstr>Calibri</vt:lpstr>
      <vt:lpstr>Calibri (body)</vt:lpstr>
      <vt:lpstr>1_Office Theme</vt:lpstr>
      <vt:lpstr>Net Zero Leicestershire </vt:lpstr>
      <vt:lpstr>Why Do We Need to Act?</vt:lpstr>
      <vt:lpstr>Leicestershire’s Net Zero Commitments </vt:lpstr>
      <vt:lpstr>Net Zero Leicestershire Strategy and Action Plan</vt:lpstr>
      <vt:lpstr>Communities Theme</vt:lpstr>
      <vt:lpstr>Net Zero Communities Theme</vt:lpstr>
      <vt:lpstr>The Leicestershire Climate and Nature Pact</vt:lpstr>
      <vt:lpstr>Our Climate and Nature Pact launch partners…</vt:lpstr>
      <vt:lpstr>How Can Communities Make a Difference </vt:lpstr>
      <vt:lpstr>Leicestershire County Council Engagement with Communities </vt:lpstr>
      <vt:lpstr>Get Involved </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Shaista Farooq</dc:creator>
  <cp:lastModifiedBy>Sangita Jobanputra</cp:lastModifiedBy>
  <cp:revision>51</cp:revision>
  <dcterms:created xsi:type="dcterms:W3CDTF">2023-02-02T11:39:02Z</dcterms:created>
  <dcterms:modified xsi:type="dcterms:W3CDTF">2023-06-22T10:52:41Z</dcterms:modified>
</cp:coreProperties>
</file>