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9" r:id="rId2"/>
    <p:sldId id="280" r:id="rId3"/>
    <p:sldId id="256" r:id="rId4"/>
    <p:sldId id="285" r:id="rId5"/>
    <p:sldId id="286" r:id="rId6"/>
    <p:sldId id="272" r:id="rId7"/>
  </p:sldIdLst>
  <p:sldSz cx="12192000" cy="6858000"/>
  <p:notesSz cx="6865938" cy="95408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9AB7EA-1228-4299-955B-5E26FAFD6E93}">
          <p14:sldIdLst>
            <p14:sldId id="279"/>
            <p14:sldId id="280"/>
            <p14:sldId id="256"/>
            <p14:sldId id="285"/>
            <p14:sldId id="286"/>
            <p14:sldId id="272"/>
          </p14:sldIdLst>
        </p14:section>
        <p14:section name="Untitled Section" id="{228B07E0-8665-4F6F-B434-438FFA04801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4" autoAdjust="0"/>
    <p:restoredTop sz="88875" autoAdjust="0"/>
  </p:normalViewPr>
  <p:slideViewPr>
    <p:cSldViewPr snapToGrid="0">
      <p:cViewPr varScale="1">
        <p:scale>
          <a:sx n="85" d="100"/>
          <a:sy n="85" d="100"/>
        </p:scale>
        <p:origin x="4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78701"/>
          </a:xfrm>
          <a:prstGeom prst="rect">
            <a:avLst/>
          </a:prstGeom>
        </p:spPr>
        <p:txBody>
          <a:bodyPr vert="horz" lIns="93744" tIns="46872" rIns="93744" bIns="46872" rtlCol="0"/>
          <a:lstStyle>
            <a:lvl1pPr algn="l">
              <a:defRPr sz="1200"/>
            </a:lvl1pPr>
          </a:lstStyle>
          <a:p>
            <a:endParaRPr lang="en-GB" dirty="0"/>
          </a:p>
        </p:txBody>
      </p:sp>
      <p:sp>
        <p:nvSpPr>
          <p:cNvPr id="3" name="Date Placeholder 2"/>
          <p:cNvSpPr>
            <a:spLocks noGrp="1"/>
          </p:cNvSpPr>
          <p:nvPr>
            <p:ph type="dt" idx="1"/>
          </p:nvPr>
        </p:nvSpPr>
        <p:spPr>
          <a:xfrm>
            <a:off x="3889109" y="0"/>
            <a:ext cx="2975240" cy="478701"/>
          </a:xfrm>
          <a:prstGeom prst="rect">
            <a:avLst/>
          </a:prstGeom>
        </p:spPr>
        <p:txBody>
          <a:bodyPr vert="horz" lIns="93744" tIns="46872" rIns="93744" bIns="46872" rtlCol="0"/>
          <a:lstStyle>
            <a:lvl1pPr algn="r">
              <a:defRPr sz="1200"/>
            </a:lvl1pPr>
          </a:lstStyle>
          <a:p>
            <a:fld id="{DD6CE847-1517-4477-8E53-DF8DB07DBDDF}" type="datetimeFigureOut">
              <a:rPr lang="en-GB" smtClean="0"/>
              <a:t>13/02/2023</a:t>
            </a:fld>
            <a:endParaRPr lang="en-GB" dirty="0"/>
          </a:p>
        </p:txBody>
      </p:sp>
      <p:sp>
        <p:nvSpPr>
          <p:cNvPr id="4" name="Slide Image Placeholder 3"/>
          <p:cNvSpPr>
            <a:spLocks noGrp="1" noRot="1" noChangeAspect="1"/>
          </p:cNvSpPr>
          <p:nvPr>
            <p:ph type="sldImg" idx="2"/>
          </p:nvPr>
        </p:nvSpPr>
        <p:spPr>
          <a:xfrm>
            <a:off x="571500" y="1192213"/>
            <a:ext cx="5724525" cy="3221037"/>
          </a:xfrm>
          <a:prstGeom prst="rect">
            <a:avLst/>
          </a:prstGeom>
          <a:noFill/>
          <a:ln w="12700">
            <a:solidFill>
              <a:prstClr val="black"/>
            </a:solidFill>
          </a:ln>
        </p:spPr>
        <p:txBody>
          <a:bodyPr vert="horz" lIns="93744" tIns="46872" rIns="93744" bIns="46872" rtlCol="0" anchor="ctr"/>
          <a:lstStyle/>
          <a:p>
            <a:endParaRPr lang="en-GB" dirty="0"/>
          </a:p>
        </p:txBody>
      </p:sp>
      <p:sp>
        <p:nvSpPr>
          <p:cNvPr id="5" name="Notes Placeholder 4"/>
          <p:cNvSpPr>
            <a:spLocks noGrp="1"/>
          </p:cNvSpPr>
          <p:nvPr>
            <p:ph type="body" sz="quarter" idx="3"/>
          </p:nvPr>
        </p:nvSpPr>
        <p:spPr>
          <a:xfrm>
            <a:off x="686594" y="4591546"/>
            <a:ext cx="5492750" cy="3756720"/>
          </a:xfrm>
          <a:prstGeom prst="rect">
            <a:avLst/>
          </a:prstGeom>
        </p:spPr>
        <p:txBody>
          <a:bodyPr vert="horz" lIns="93744" tIns="46872" rIns="93744" bIns="4687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062176"/>
            <a:ext cx="2975240" cy="478700"/>
          </a:xfrm>
          <a:prstGeom prst="rect">
            <a:avLst/>
          </a:prstGeom>
        </p:spPr>
        <p:txBody>
          <a:bodyPr vert="horz" lIns="93744" tIns="46872" rIns="93744" bIns="4687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9109" y="9062176"/>
            <a:ext cx="2975240" cy="478700"/>
          </a:xfrm>
          <a:prstGeom prst="rect">
            <a:avLst/>
          </a:prstGeom>
        </p:spPr>
        <p:txBody>
          <a:bodyPr vert="horz" lIns="93744" tIns="46872" rIns="93744" bIns="46872" rtlCol="0" anchor="b"/>
          <a:lstStyle>
            <a:lvl1pPr algn="r">
              <a:defRPr sz="1200"/>
            </a:lvl1pPr>
          </a:lstStyle>
          <a:p>
            <a:fld id="{CE6F94E5-187C-489C-84C0-1930F942751B}" type="slidenum">
              <a:rPr lang="en-GB" smtClean="0"/>
              <a:t>‹#›</a:t>
            </a:fld>
            <a:endParaRPr lang="en-GB" dirty="0"/>
          </a:p>
        </p:txBody>
      </p:sp>
    </p:spTree>
    <p:extLst>
      <p:ext uri="{BB962C8B-B14F-4D97-AF65-F5344CB8AC3E}">
        <p14:creationId xmlns:p14="http://schemas.microsoft.com/office/powerpoint/2010/main" val="902460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6F94E5-187C-489C-84C0-1930F942751B}" type="slidenum">
              <a:rPr lang="en-GB" smtClean="0"/>
              <a:t>1</a:t>
            </a:fld>
            <a:endParaRPr lang="en-GB" dirty="0"/>
          </a:p>
        </p:txBody>
      </p:sp>
    </p:spTree>
    <p:extLst>
      <p:ext uri="{BB962C8B-B14F-4D97-AF65-F5344CB8AC3E}">
        <p14:creationId xmlns:p14="http://schemas.microsoft.com/office/powerpoint/2010/main" val="334833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443"/>
            <a:r>
              <a:rPr lang="en-GB" dirty="0"/>
              <a:t>I wasn’t sure how much people knew about the scheme so thought I’d just give a quick recap. </a:t>
            </a:r>
          </a:p>
          <a:p>
            <a:pPr defTabSz="937443"/>
            <a:r>
              <a:rPr lang="en-GB" dirty="0"/>
              <a:t>The beauty of the scheme and why the relationships work is that C/YP have choice</a:t>
            </a:r>
          </a:p>
          <a:p>
            <a:pPr defTabSz="937443"/>
            <a:r>
              <a:rPr lang="en-GB" dirty="0"/>
              <a:t>All the IV’s are volunteers, different backgrounds and ages. They may or may not have qualifications in working with children the key is having the qualities to engage with YP</a:t>
            </a:r>
          </a:p>
          <a:p>
            <a:pPr defTabSz="937443"/>
            <a:r>
              <a:rPr lang="en-GB" dirty="0"/>
              <a:t>YP on the scheme have done a variety of activities with their iv’s such as karting, water sports, bowling, cinema, fishing, theatre to name a few</a:t>
            </a:r>
          </a:p>
          <a:p>
            <a:pPr defTabSz="937443"/>
            <a:r>
              <a:rPr lang="en-GB" dirty="0"/>
              <a:t>One of the challenges for those working with children in care is to  make sure they  have positive role models who aren’t  foster carers, social worker or  working with them in some other professional capacity. Someone who is just there for them and that is what the scheme offers yp ,. So what do the children and IV’s say about the scheme</a:t>
            </a:r>
          </a:p>
          <a:p>
            <a:pPr defTabSz="937443"/>
            <a:endParaRPr lang="en-GB" dirty="0"/>
          </a:p>
          <a:p>
            <a:endParaRPr lang="en-GB" dirty="0"/>
          </a:p>
        </p:txBody>
      </p:sp>
      <p:sp>
        <p:nvSpPr>
          <p:cNvPr id="4" name="Slide Number Placeholder 3"/>
          <p:cNvSpPr>
            <a:spLocks noGrp="1"/>
          </p:cNvSpPr>
          <p:nvPr>
            <p:ph type="sldNum" sz="quarter" idx="5"/>
          </p:nvPr>
        </p:nvSpPr>
        <p:spPr/>
        <p:txBody>
          <a:bodyPr/>
          <a:lstStyle/>
          <a:p>
            <a:fld id="{CE6F94E5-187C-489C-84C0-1930F942751B}" type="slidenum">
              <a:rPr lang="en-GB" smtClean="0"/>
              <a:t>2</a:t>
            </a:fld>
            <a:endParaRPr lang="en-GB" dirty="0"/>
          </a:p>
        </p:txBody>
      </p:sp>
    </p:spTree>
    <p:extLst>
      <p:ext uri="{BB962C8B-B14F-4D97-AF65-F5344CB8AC3E}">
        <p14:creationId xmlns:p14="http://schemas.microsoft.com/office/powerpoint/2010/main" val="3465072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6F94E5-187C-489C-84C0-1930F942751B}" type="slidenum">
              <a:rPr lang="en-GB" smtClean="0"/>
              <a:t>3</a:t>
            </a:fld>
            <a:endParaRPr lang="en-GB" dirty="0"/>
          </a:p>
        </p:txBody>
      </p:sp>
    </p:spTree>
    <p:extLst>
      <p:ext uri="{BB962C8B-B14F-4D97-AF65-F5344CB8AC3E}">
        <p14:creationId xmlns:p14="http://schemas.microsoft.com/office/powerpoint/2010/main" val="2818609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6F94E5-187C-489C-84C0-1930F942751B}" type="slidenum">
              <a:rPr lang="en-GB" smtClean="0"/>
              <a:t>4</a:t>
            </a:fld>
            <a:endParaRPr lang="en-GB" dirty="0"/>
          </a:p>
        </p:txBody>
      </p:sp>
    </p:spTree>
    <p:extLst>
      <p:ext uri="{BB962C8B-B14F-4D97-AF65-F5344CB8AC3E}">
        <p14:creationId xmlns:p14="http://schemas.microsoft.com/office/powerpoint/2010/main" val="1787503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6F94E5-187C-489C-84C0-1930F942751B}" type="slidenum">
              <a:rPr lang="en-GB" smtClean="0"/>
              <a:t>5</a:t>
            </a:fld>
            <a:endParaRPr lang="en-GB" dirty="0"/>
          </a:p>
        </p:txBody>
      </p:sp>
    </p:spTree>
    <p:extLst>
      <p:ext uri="{BB962C8B-B14F-4D97-AF65-F5344CB8AC3E}">
        <p14:creationId xmlns:p14="http://schemas.microsoft.com/office/powerpoint/2010/main" val="1318954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6F94E5-187C-489C-84C0-1930F942751B}" type="slidenum">
              <a:rPr lang="en-GB" smtClean="0"/>
              <a:t>6</a:t>
            </a:fld>
            <a:endParaRPr lang="en-GB" dirty="0"/>
          </a:p>
        </p:txBody>
      </p:sp>
    </p:spTree>
    <p:extLst>
      <p:ext uri="{BB962C8B-B14F-4D97-AF65-F5344CB8AC3E}">
        <p14:creationId xmlns:p14="http://schemas.microsoft.com/office/powerpoint/2010/main" val="2270232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6114-F5E5-47DA-8AEE-9E1424E587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6DAA793-F979-4B7E-AA52-E5225F7CAC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6AC205-93A4-4A41-BC30-FA5E9A7F70C4}"/>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5" name="Footer Placeholder 4">
            <a:extLst>
              <a:ext uri="{FF2B5EF4-FFF2-40B4-BE49-F238E27FC236}">
                <a16:creationId xmlns:a16="http://schemas.microsoft.com/office/drawing/2014/main" id="{669C9391-67E4-47BC-84B4-612AE3B54B4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2A952EA-FD36-4BE8-9FC3-45CE7DE21544}"/>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1386759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17F59-A528-481E-AB98-2EDF25F0A8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87DB25-4D7A-480E-8617-FC4F8ED252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72446C-BCF8-4328-B2DF-CC1D71727954}"/>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5" name="Footer Placeholder 4">
            <a:extLst>
              <a:ext uri="{FF2B5EF4-FFF2-40B4-BE49-F238E27FC236}">
                <a16:creationId xmlns:a16="http://schemas.microsoft.com/office/drawing/2014/main" id="{3C1CAD27-0709-4FA4-870E-D2BD49FBC75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B82482A-C229-4BF5-A4B5-9808FE964344}"/>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1519150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7638D0-502C-41D5-A61C-E1CE9CD439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CDC051-2DD4-4A6B-AC48-E0CB432BDB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8BA669-C68B-4279-9950-DD3FBB2B44C0}"/>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5" name="Footer Placeholder 4">
            <a:extLst>
              <a:ext uri="{FF2B5EF4-FFF2-40B4-BE49-F238E27FC236}">
                <a16:creationId xmlns:a16="http://schemas.microsoft.com/office/drawing/2014/main" id="{7A00EFFA-8959-4504-ABB8-1BCEB1994EC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84C8C54-1FF7-48EB-B309-049DBFADEC72}"/>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34020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213D6-CC5A-4597-BA2A-44BE58D445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BAE828-482F-4BCC-B3D5-1D1D7A3D467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BBCAE7-AA5E-494E-824C-342E04C29CF9}"/>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5" name="Footer Placeholder 4">
            <a:extLst>
              <a:ext uri="{FF2B5EF4-FFF2-40B4-BE49-F238E27FC236}">
                <a16:creationId xmlns:a16="http://schemas.microsoft.com/office/drawing/2014/main" id="{550A4AC1-9E5F-4037-8A93-ED401806D6A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9254D3E-BCC1-4772-BB39-715B8B07EEFF}"/>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396821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F8EF-D4EA-4196-9C14-443F7A8541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CF50F5-4622-43E2-A787-BD5AE60A8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43CA84-9817-44C0-B137-2A2D41E53E6D}"/>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5" name="Footer Placeholder 4">
            <a:extLst>
              <a:ext uri="{FF2B5EF4-FFF2-40B4-BE49-F238E27FC236}">
                <a16:creationId xmlns:a16="http://schemas.microsoft.com/office/drawing/2014/main" id="{77B057B2-314E-4FD2-BAB2-4264ED48871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1D0E4E5-63B8-4E67-AE20-C4285ED8FDAC}"/>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173492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9A1A7-A4DF-4276-AD77-A4B4C7D698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0E8944-5044-4E4D-9194-E0B2990BEA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87754-9822-4868-9865-CCD1411F98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8A9733-2C19-42DA-8ADB-05AA30E2EF07}"/>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6" name="Footer Placeholder 5">
            <a:extLst>
              <a:ext uri="{FF2B5EF4-FFF2-40B4-BE49-F238E27FC236}">
                <a16:creationId xmlns:a16="http://schemas.microsoft.com/office/drawing/2014/main" id="{65B96F7E-41AA-40B2-A455-006CCD7F678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AB060E9-67FD-4794-B62C-9478C951B069}"/>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13039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5951-39A4-496B-B4F9-28B52778B8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9C1062-4B0D-4527-8264-46D9FB408C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19AFD5-62E4-44FF-B669-B7735FB6C9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CD66E03-53B7-4B8F-9E14-7061AA326B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BF3203-E9B4-4AB2-B364-97679DFAA0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DD2005-365D-4023-BC13-293D8795D11D}"/>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8" name="Footer Placeholder 7">
            <a:extLst>
              <a:ext uri="{FF2B5EF4-FFF2-40B4-BE49-F238E27FC236}">
                <a16:creationId xmlns:a16="http://schemas.microsoft.com/office/drawing/2014/main" id="{1E4727B5-74A5-4ED3-84C6-FE3CC51A941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BB15E463-0E25-4C65-B8D4-45D84793C9DA}"/>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180255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07782-19B6-4FB5-AC13-2E37B2380A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A037FDB-443F-4A97-84AE-97E39F39298F}"/>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4" name="Footer Placeholder 3">
            <a:extLst>
              <a:ext uri="{FF2B5EF4-FFF2-40B4-BE49-F238E27FC236}">
                <a16:creationId xmlns:a16="http://schemas.microsoft.com/office/drawing/2014/main" id="{F2728FEC-F018-4EE5-97D6-DBC1DAFE35D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860ED1D-E9DE-47CF-B1FE-B37A91614F7C}"/>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1570430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B0459D-A74F-416B-A070-C79B34EEF98F}"/>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3" name="Footer Placeholder 2">
            <a:extLst>
              <a:ext uri="{FF2B5EF4-FFF2-40B4-BE49-F238E27FC236}">
                <a16:creationId xmlns:a16="http://schemas.microsoft.com/office/drawing/2014/main" id="{2ABAD97E-4F60-42D2-AE6C-F5B2E2596FA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7D62159-83D0-4144-B5F3-21DDC027E141}"/>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186615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0E590-CEA9-4225-B7F3-37BC6D342A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9B0E90-E80F-422A-9817-4AA2021E88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1BBCF7-F7C7-4820-8B77-7909D53AF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B77BAA-4E81-4C13-8D7C-139EC73A2DCE}"/>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6" name="Footer Placeholder 5">
            <a:extLst>
              <a:ext uri="{FF2B5EF4-FFF2-40B4-BE49-F238E27FC236}">
                <a16:creationId xmlns:a16="http://schemas.microsoft.com/office/drawing/2014/main" id="{F05D2B02-2507-4095-B347-71D1BBA38AE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2A2C891-3085-41BA-BAC9-5E1EDF3FA68D}"/>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267404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A188-67F6-440D-9CF5-14982E96A7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358F45B-3DB6-40A5-82C0-B7B6B5646C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F613B6D5-CFE0-45B3-B4D3-240505E27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117CA2-6156-4891-A552-E772A0025BF8}"/>
              </a:ext>
            </a:extLst>
          </p:cNvPr>
          <p:cNvSpPr>
            <a:spLocks noGrp="1"/>
          </p:cNvSpPr>
          <p:nvPr>
            <p:ph type="dt" sz="half" idx="10"/>
          </p:nvPr>
        </p:nvSpPr>
        <p:spPr/>
        <p:txBody>
          <a:bodyPr/>
          <a:lstStyle/>
          <a:p>
            <a:fld id="{1C40D807-6037-42BD-8895-3F925297A172}" type="datetimeFigureOut">
              <a:rPr lang="en-GB" smtClean="0"/>
              <a:t>13/02/2023</a:t>
            </a:fld>
            <a:endParaRPr lang="en-GB" dirty="0"/>
          </a:p>
        </p:txBody>
      </p:sp>
      <p:sp>
        <p:nvSpPr>
          <p:cNvPr id="6" name="Footer Placeholder 5">
            <a:extLst>
              <a:ext uri="{FF2B5EF4-FFF2-40B4-BE49-F238E27FC236}">
                <a16:creationId xmlns:a16="http://schemas.microsoft.com/office/drawing/2014/main" id="{18D32B8F-49E3-4F5D-BE1D-95029664910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DDC73C8-8F0E-4877-9183-933BEC67D087}"/>
              </a:ext>
            </a:extLst>
          </p:cNvPr>
          <p:cNvSpPr>
            <a:spLocks noGrp="1"/>
          </p:cNvSpPr>
          <p:nvPr>
            <p:ph type="sldNum" sz="quarter" idx="12"/>
          </p:nvPr>
        </p:nvSpPr>
        <p:spPr/>
        <p:txBody>
          <a:bodyPr/>
          <a:lstStyle/>
          <a:p>
            <a:fld id="{6D3F2F16-08D1-44BE-9A2C-149BF3F79E2E}" type="slidenum">
              <a:rPr lang="en-GB" smtClean="0"/>
              <a:t>‹#›</a:t>
            </a:fld>
            <a:endParaRPr lang="en-GB" dirty="0"/>
          </a:p>
        </p:txBody>
      </p:sp>
    </p:spTree>
    <p:extLst>
      <p:ext uri="{BB962C8B-B14F-4D97-AF65-F5344CB8AC3E}">
        <p14:creationId xmlns:p14="http://schemas.microsoft.com/office/powerpoint/2010/main" val="337089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B507E7-0C68-4D5B-A796-16B60F9158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74CB69-71CD-4308-9DF8-FD7F465614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59CFC-A877-4E92-BA74-C04C85A03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0D807-6037-42BD-8895-3F925297A172}" type="datetimeFigureOut">
              <a:rPr lang="en-GB" smtClean="0"/>
              <a:t>13/02/2023</a:t>
            </a:fld>
            <a:endParaRPr lang="en-GB" dirty="0"/>
          </a:p>
        </p:txBody>
      </p:sp>
      <p:sp>
        <p:nvSpPr>
          <p:cNvPr id="5" name="Footer Placeholder 4">
            <a:extLst>
              <a:ext uri="{FF2B5EF4-FFF2-40B4-BE49-F238E27FC236}">
                <a16:creationId xmlns:a16="http://schemas.microsoft.com/office/drawing/2014/main" id="{697FB5AE-54F6-490F-9A4F-78F90220B5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2009D89-7EBF-4483-83F6-53DCD73B28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F2F16-08D1-44BE-9A2C-149BF3F79E2E}" type="slidenum">
              <a:rPr lang="en-GB" smtClean="0"/>
              <a:t>‹#›</a:t>
            </a:fld>
            <a:endParaRPr lang="en-GB" dirty="0"/>
          </a:p>
        </p:txBody>
      </p:sp>
    </p:spTree>
    <p:extLst>
      <p:ext uri="{BB962C8B-B14F-4D97-AF65-F5344CB8AC3E}">
        <p14:creationId xmlns:p14="http://schemas.microsoft.com/office/powerpoint/2010/main" val="1560453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8AAC-68F6-4466-8897-1C27EE9315A3}"/>
              </a:ext>
            </a:extLst>
          </p:cNvPr>
          <p:cNvSpPr>
            <a:spLocks noGrp="1"/>
          </p:cNvSpPr>
          <p:nvPr>
            <p:ph type="title"/>
          </p:nvPr>
        </p:nvSpPr>
        <p:spPr>
          <a:xfrm>
            <a:off x="838200" y="2030752"/>
            <a:ext cx="10515600" cy="2642223"/>
          </a:xfrm>
        </p:spPr>
        <p:txBody>
          <a:bodyPr>
            <a:normAutofit/>
          </a:bodyPr>
          <a:lstStyle/>
          <a:p>
            <a:pPr algn="ctr"/>
            <a:r>
              <a:rPr lang="en-GB" sz="6000" b="1" dirty="0">
                <a:solidFill>
                  <a:srgbClr val="00B0F0"/>
                </a:solidFill>
              </a:rPr>
              <a:t>Independent Visitor Scheme</a:t>
            </a:r>
            <a:br>
              <a:rPr lang="en-GB" sz="5400" b="1" dirty="0">
                <a:solidFill>
                  <a:srgbClr val="0070C0"/>
                </a:solidFill>
              </a:rPr>
            </a:br>
            <a:endParaRPr lang="en-GB" sz="5400" b="1" dirty="0">
              <a:solidFill>
                <a:srgbClr val="0070C0"/>
              </a:solidFill>
            </a:endParaRPr>
          </a:p>
        </p:txBody>
      </p:sp>
    </p:spTree>
    <p:extLst>
      <p:ext uri="{BB962C8B-B14F-4D97-AF65-F5344CB8AC3E}">
        <p14:creationId xmlns:p14="http://schemas.microsoft.com/office/powerpoint/2010/main" val="62419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69723-837F-4CE4-AC70-A69EF02A6AD7}"/>
              </a:ext>
            </a:extLst>
          </p:cNvPr>
          <p:cNvSpPr>
            <a:spLocks noGrp="1"/>
          </p:cNvSpPr>
          <p:nvPr>
            <p:ph type="title"/>
          </p:nvPr>
        </p:nvSpPr>
        <p:spPr/>
        <p:txBody>
          <a:bodyPr>
            <a:normAutofit/>
          </a:bodyPr>
          <a:lstStyle/>
          <a:p>
            <a:pPr algn="ctr"/>
            <a:r>
              <a:rPr lang="en-GB" sz="4000" b="1" dirty="0">
                <a:solidFill>
                  <a:srgbClr val="00B0F0"/>
                </a:solidFill>
              </a:rPr>
              <a:t>What is the Independent Visitor Scheme?</a:t>
            </a:r>
          </a:p>
        </p:txBody>
      </p:sp>
      <p:sp>
        <p:nvSpPr>
          <p:cNvPr id="3" name="Content Placeholder 2">
            <a:extLst>
              <a:ext uri="{FF2B5EF4-FFF2-40B4-BE49-F238E27FC236}">
                <a16:creationId xmlns:a16="http://schemas.microsoft.com/office/drawing/2014/main" id="{A818DAF6-57C6-4D1F-89CE-63DFC64E472D}"/>
              </a:ext>
            </a:extLst>
          </p:cNvPr>
          <p:cNvSpPr>
            <a:spLocks noGrp="1"/>
          </p:cNvSpPr>
          <p:nvPr>
            <p:ph idx="1"/>
          </p:nvPr>
        </p:nvSpPr>
        <p:spPr/>
        <p:txBody>
          <a:bodyPr>
            <a:normAutofit/>
          </a:bodyPr>
          <a:lstStyle/>
          <a:p>
            <a:r>
              <a:rPr lang="en-GB" sz="2400" b="1" dirty="0"/>
              <a:t>Specifically for children in care aged 7 - 21</a:t>
            </a:r>
          </a:p>
          <a:p>
            <a:r>
              <a:rPr lang="en-GB" sz="2400" b="1" dirty="0"/>
              <a:t>Made up of adult volunteers aged 18 and above</a:t>
            </a:r>
          </a:p>
          <a:p>
            <a:r>
              <a:rPr lang="en-GB" sz="2400" b="1" dirty="0"/>
              <a:t>Provides independent 1:1 support</a:t>
            </a:r>
          </a:p>
          <a:p>
            <a:r>
              <a:rPr lang="en-GB" sz="2400" b="1" dirty="0"/>
              <a:t>Flexible monthly contact</a:t>
            </a:r>
          </a:p>
          <a:p>
            <a:r>
              <a:rPr lang="en-GB" sz="2400" b="1" dirty="0"/>
              <a:t>Fun times and new opportunities</a:t>
            </a:r>
          </a:p>
        </p:txBody>
      </p:sp>
    </p:spTree>
    <p:extLst>
      <p:ext uri="{BB962C8B-B14F-4D97-AF65-F5344CB8AC3E}">
        <p14:creationId xmlns:p14="http://schemas.microsoft.com/office/powerpoint/2010/main" val="386032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E20D-8CCB-49AE-8274-566C5E344CF7}"/>
              </a:ext>
            </a:extLst>
          </p:cNvPr>
          <p:cNvSpPr>
            <a:spLocks noGrp="1"/>
          </p:cNvSpPr>
          <p:nvPr>
            <p:ph type="ctrTitle"/>
          </p:nvPr>
        </p:nvSpPr>
        <p:spPr>
          <a:xfrm>
            <a:off x="1524000" y="1122363"/>
            <a:ext cx="9144000" cy="813024"/>
          </a:xfrm>
        </p:spPr>
        <p:txBody>
          <a:bodyPr>
            <a:normAutofit/>
          </a:bodyPr>
          <a:lstStyle/>
          <a:p>
            <a:r>
              <a:rPr lang="en-GB" sz="4000" b="1" dirty="0">
                <a:solidFill>
                  <a:srgbClr val="00B0F0"/>
                </a:solidFill>
              </a:rPr>
              <a:t>Overview</a:t>
            </a:r>
          </a:p>
        </p:txBody>
      </p:sp>
      <p:sp>
        <p:nvSpPr>
          <p:cNvPr id="3" name="Subtitle 2">
            <a:extLst>
              <a:ext uri="{FF2B5EF4-FFF2-40B4-BE49-F238E27FC236}">
                <a16:creationId xmlns:a16="http://schemas.microsoft.com/office/drawing/2014/main" id="{AA7E3507-B17A-4AA5-BA53-831DB91CF91F}"/>
              </a:ext>
            </a:extLst>
          </p:cNvPr>
          <p:cNvSpPr>
            <a:spLocks noGrp="1"/>
          </p:cNvSpPr>
          <p:nvPr>
            <p:ph type="subTitle" idx="1"/>
          </p:nvPr>
        </p:nvSpPr>
        <p:spPr>
          <a:xfrm>
            <a:off x="1524000" y="1935387"/>
            <a:ext cx="9669780" cy="4701633"/>
          </a:xfrm>
        </p:spPr>
        <p:txBody>
          <a:bodyPr>
            <a:normAutofit/>
          </a:bodyPr>
          <a:lstStyle/>
          <a:p>
            <a:pPr algn="l"/>
            <a:r>
              <a:rPr lang="en-GB" b="1" dirty="0">
                <a:solidFill>
                  <a:srgbClr val="7030A0"/>
                </a:solidFill>
              </a:rPr>
              <a:t>Current position: </a:t>
            </a:r>
          </a:p>
          <a:p>
            <a:pPr marL="342900" indent="-342900" algn="l">
              <a:buFont typeface="Arial" panose="020B0604020202020204" pitchFamily="34" charset="0"/>
              <a:buChar char="•"/>
            </a:pPr>
            <a:r>
              <a:rPr lang="en-GB" b="1" dirty="0"/>
              <a:t>61 IV’s approved</a:t>
            </a:r>
          </a:p>
          <a:p>
            <a:pPr marL="342900" indent="-342900" algn="l">
              <a:buFont typeface="Arial" panose="020B0604020202020204" pitchFamily="34" charset="0"/>
              <a:buChar char="•"/>
            </a:pPr>
            <a:r>
              <a:rPr lang="en-GB" b="1" dirty="0"/>
              <a:t>72 children matched</a:t>
            </a:r>
          </a:p>
          <a:p>
            <a:pPr marL="342900" indent="-342900" algn="l">
              <a:buFont typeface="Arial" panose="020B0604020202020204" pitchFamily="34" charset="0"/>
              <a:buChar char="•"/>
            </a:pPr>
            <a:r>
              <a:rPr lang="en-GB" b="1" dirty="0"/>
              <a:t>23 children waiting to be matched</a:t>
            </a:r>
          </a:p>
          <a:p>
            <a:pPr marL="342900" indent="-342900" algn="l">
              <a:buFont typeface="Arial" panose="020B0604020202020204" pitchFamily="34" charset="0"/>
              <a:buChar char="•"/>
            </a:pPr>
            <a:r>
              <a:rPr lang="en-GB" b="1" dirty="0">
                <a:solidFill>
                  <a:srgbClr val="7030A0"/>
                </a:solidFill>
              </a:rPr>
              <a:t>Challenges:</a:t>
            </a:r>
          </a:p>
          <a:p>
            <a:pPr marL="342900" indent="-342900" algn="l">
              <a:buFont typeface="Arial" panose="020B0604020202020204" pitchFamily="34" charset="0"/>
              <a:buChar char="•"/>
            </a:pPr>
            <a:r>
              <a:rPr lang="en-GB" b="1" dirty="0"/>
              <a:t>Recruiting Males</a:t>
            </a:r>
          </a:p>
          <a:p>
            <a:pPr marL="342900" indent="-342900" algn="l">
              <a:buFont typeface="Arial" panose="020B0604020202020204" pitchFamily="34" charset="0"/>
              <a:buChar char="•"/>
            </a:pPr>
            <a:r>
              <a:rPr lang="en-GB" b="1" dirty="0"/>
              <a:t>Recruiting people to visit young people in Out of County placements</a:t>
            </a:r>
          </a:p>
          <a:p>
            <a:pPr marL="342900" indent="-342900" algn="l">
              <a:buFont typeface="Arial" panose="020B0604020202020204" pitchFamily="34" charset="0"/>
              <a:buChar char="•"/>
            </a:pPr>
            <a:r>
              <a:rPr lang="en-GB" b="1" dirty="0"/>
              <a:t>Meeting demand</a:t>
            </a:r>
          </a:p>
          <a:p>
            <a:pPr marL="342900" indent="-342900" algn="l">
              <a:buFont typeface="Arial" panose="020B0604020202020204" pitchFamily="34" charset="0"/>
              <a:buChar char="•"/>
            </a:pPr>
            <a:endParaRPr lang="en-GB" b="1" dirty="0"/>
          </a:p>
        </p:txBody>
      </p:sp>
    </p:spTree>
    <p:extLst>
      <p:ext uri="{BB962C8B-B14F-4D97-AF65-F5344CB8AC3E}">
        <p14:creationId xmlns:p14="http://schemas.microsoft.com/office/powerpoint/2010/main" val="290170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E20D-8CCB-49AE-8274-566C5E344CF7}"/>
              </a:ext>
            </a:extLst>
          </p:cNvPr>
          <p:cNvSpPr>
            <a:spLocks noGrp="1"/>
          </p:cNvSpPr>
          <p:nvPr>
            <p:ph type="ctrTitle"/>
          </p:nvPr>
        </p:nvSpPr>
        <p:spPr>
          <a:xfrm>
            <a:off x="1524000" y="1122363"/>
            <a:ext cx="9144000" cy="813024"/>
          </a:xfrm>
        </p:spPr>
        <p:txBody>
          <a:bodyPr>
            <a:normAutofit/>
          </a:bodyPr>
          <a:lstStyle/>
          <a:p>
            <a:r>
              <a:rPr lang="en-GB" sz="4000" b="1" dirty="0">
                <a:solidFill>
                  <a:srgbClr val="00B0F0"/>
                </a:solidFill>
              </a:rPr>
              <a:t>How do I become an Independent Visitor</a:t>
            </a:r>
          </a:p>
        </p:txBody>
      </p:sp>
      <p:sp>
        <p:nvSpPr>
          <p:cNvPr id="3" name="Subtitle 2">
            <a:extLst>
              <a:ext uri="{FF2B5EF4-FFF2-40B4-BE49-F238E27FC236}">
                <a16:creationId xmlns:a16="http://schemas.microsoft.com/office/drawing/2014/main" id="{AA7E3507-B17A-4AA5-BA53-831DB91CF91F}"/>
              </a:ext>
            </a:extLst>
          </p:cNvPr>
          <p:cNvSpPr>
            <a:spLocks noGrp="1"/>
          </p:cNvSpPr>
          <p:nvPr>
            <p:ph type="subTitle" idx="1"/>
          </p:nvPr>
        </p:nvSpPr>
        <p:spPr>
          <a:xfrm>
            <a:off x="1524000" y="1935387"/>
            <a:ext cx="9669780" cy="4701633"/>
          </a:xfrm>
        </p:spPr>
        <p:txBody>
          <a:bodyPr>
            <a:normAutofit/>
          </a:bodyPr>
          <a:lstStyle/>
          <a:p>
            <a:pPr marL="342900" indent="-342900" algn="l">
              <a:buFont typeface="Arial" panose="020B0604020202020204" pitchFamily="34" charset="0"/>
              <a:buChar char="•"/>
            </a:pPr>
            <a:r>
              <a:rPr lang="en-GB" b="1" dirty="0"/>
              <a:t>Application Form</a:t>
            </a:r>
          </a:p>
          <a:p>
            <a:pPr marL="342900" indent="-342900" algn="l">
              <a:buFont typeface="Arial" panose="020B0604020202020204" pitchFamily="34" charset="0"/>
              <a:buChar char="•"/>
            </a:pPr>
            <a:r>
              <a:rPr lang="en-GB" b="1" dirty="0"/>
              <a:t>DBS and other checks</a:t>
            </a:r>
          </a:p>
          <a:p>
            <a:pPr marL="342900" indent="-342900" algn="l">
              <a:buFont typeface="Arial" panose="020B0604020202020204" pitchFamily="34" charset="0"/>
              <a:buChar char="•"/>
            </a:pPr>
            <a:r>
              <a:rPr lang="en-GB" b="1" dirty="0"/>
              <a:t>2 visits to undertake the assessment</a:t>
            </a:r>
          </a:p>
          <a:p>
            <a:pPr marL="342900" indent="-342900" algn="l">
              <a:buFont typeface="Arial" panose="020B0604020202020204" pitchFamily="34" charset="0"/>
              <a:buChar char="•"/>
            </a:pPr>
            <a:r>
              <a:rPr lang="en-GB" b="1" dirty="0"/>
              <a:t>Report prepared and approval agreed</a:t>
            </a:r>
          </a:p>
          <a:p>
            <a:pPr marL="342900" indent="-342900" algn="l">
              <a:buFont typeface="Arial" panose="020B0604020202020204" pitchFamily="34" charset="0"/>
              <a:buChar char="•"/>
            </a:pPr>
            <a:r>
              <a:rPr lang="en-GB" b="1" dirty="0"/>
              <a:t>Discuss young people waiting to see if a match</a:t>
            </a:r>
          </a:p>
          <a:p>
            <a:pPr marL="342900" indent="-342900" algn="l">
              <a:buFont typeface="Arial" panose="020B0604020202020204" pitchFamily="34" charset="0"/>
              <a:buChar char="•"/>
            </a:pPr>
            <a:r>
              <a:rPr lang="en-GB" b="1" dirty="0"/>
              <a:t>Joint visit to young person with scheme staff member</a:t>
            </a:r>
          </a:p>
          <a:p>
            <a:pPr marL="342900" indent="-342900" algn="l">
              <a:buFont typeface="Arial" panose="020B0604020202020204" pitchFamily="34" charset="0"/>
              <a:buChar char="•"/>
            </a:pPr>
            <a:endParaRPr lang="en-GB" b="1" dirty="0"/>
          </a:p>
        </p:txBody>
      </p:sp>
    </p:spTree>
    <p:extLst>
      <p:ext uri="{BB962C8B-B14F-4D97-AF65-F5344CB8AC3E}">
        <p14:creationId xmlns:p14="http://schemas.microsoft.com/office/powerpoint/2010/main" val="191894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E20D-8CCB-49AE-8274-566C5E344CF7}"/>
              </a:ext>
            </a:extLst>
          </p:cNvPr>
          <p:cNvSpPr>
            <a:spLocks noGrp="1"/>
          </p:cNvSpPr>
          <p:nvPr>
            <p:ph type="ctrTitle"/>
          </p:nvPr>
        </p:nvSpPr>
        <p:spPr>
          <a:xfrm>
            <a:off x="1524000" y="1122363"/>
            <a:ext cx="9144000" cy="813024"/>
          </a:xfrm>
        </p:spPr>
        <p:txBody>
          <a:bodyPr>
            <a:normAutofit/>
          </a:bodyPr>
          <a:lstStyle/>
          <a:p>
            <a:r>
              <a:rPr lang="en-GB" sz="4000" b="1" dirty="0">
                <a:solidFill>
                  <a:srgbClr val="00B0F0"/>
                </a:solidFill>
              </a:rPr>
              <a:t>What support do I get?</a:t>
            </a:r>
          </a:p>
        </p:txBody>
      </p:sp>
      <p:sp>
        <p:nvSpPr>
          <p:cNvPr id="3" name="Subtitle 2">
            <a:extLst>
              <a:ext uri="{FF2B5EF4-FFF2-40B4-BE49-F238E27FC236}">
                <a16:creationId xmlns:a16="http://schemas.microsoft.com/office/drawing/2014/main" id="{AA7E3507-B17A-4AA5-BA53-831DB91CF91F}"/>
              </a:ext>
            </a:extLst>
          </p:cNvPr>
          <p:cNvSpPr>
            <a:spLocks noGrp="1"/>
          </p:cNvSpPr>
          <p:nvPr>
            <p:ph type="subTitle" idx="1"/>
          </p:nvPr>
        </p:nvSpPr>
        <p:spPr>
          <a:xfrm>
            <a:off x="1524000" y="1935387"/>
            <a:ext cx="9669780" cy="4701633"/>
          </a:xfrm>
        </p:spPr>
        <p:txBody>
          <a:bodyPr>
            <a:normAutofit/>
          </a:bodyPr>
          <a:lstStyle/>
          <a:p>
            <a:pPr marL="342900" indent="-342900" algn="l">
              <a:buFont typeface="Arial" panose="020B0604020202020204" pitchFamily="34" charset="0"/>
              <a:buChar char="•"/>
            </a:pPr>
            <a:r>
              <a:rPr lang="en-GB" b="1" dirty="0"/>
              <a:t>Ongoing training</a:t>
            </a:r>
          </a:p>
          <a:p>
            <a:pPr marL="342900" indent="-342900" algn="l">
              <a:buFont typeface="Arial" panose="020B0604020202020204" pitchFamily="34" charset="0"/>
              <a:buChar char="•"/>
            </a:pPr>
            <a:r>
              <a:rPr lang="en-GB" b="1" dirty="0"/>
              <a:t>Invite to network meetings and social events</a:t>
            </a:r>
          </a:p>
          <a:p>
            <a:pPr marL="342900" indent="-342900" algn="l">
              <a:buFont typeface="Arial" panose="020B0604020202020204" pitchFamily="34" charset="0"/>
              <a:buChar char="•"/>
            </a:pPr>
            <a:r>
              <a:rPr lang="en-GB" b="1" dirty="0"/>
              <a:t>Ongoing contact with scheme staff members</a:t>
            </a:r>
          </a:p>
          <a:p>
            <a:pPr marL="342900" indent="-342900" algn="l">
              <a:buFont typeface="Arial" panose="020B0604020202020204" pitchFamily="34" charset="0"/>
              <a:buChar char="•"/>
            </a:pPr>
            <a:r>
              <a:rPr lang="en-GB" b="1" dirty="0"/>
              <a:t>Out of pocket expenses – mileage and activity monies</a:t>
            </a:r>
          </a:p>
        </p:txBody>
      </p:sp>
    </p:spTree>
    <p:extLst>
      <p:ext uri="{BB962C8B-B14F-4D97-AF65-F5344CB8AC3E}">
        <p14:creationId xmlns:p14="http://schemas.microsoft.com/office/powerpoint/2010/main" val="294034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31DDC8-2185-41BA-9C61-BB10EAD40367}"/>
              </a:ext>
            </a:extLst>
          </p:cNvPr>
          <p:cNvSpPr txBox="1"/>
          <p:nvPr/>
        </p:nvSpPr>
        <p:spPr>
          <a:xfrm>
            <a:off x="591782" y="1553143"/>
            <a:ext cx="3198928" cy="1200329"/>
          </a:xfrm>
          <a:prstGeom prst="rect">
            <a:avLst/>
          </a:prstGeom>
          <a:noFill/>
        </p:spPr>
        <p:txBody>
          <a:bodyPr wrap="square" rtlCol="0">
            <a:spAutoFit/>
          </a:bodyPr>
          <a:lstStyle/>
          <a:p>
            <a:r>
              <a:rPr lang="en-GB" sz="2400" b="1" dirty="0">
                <a:solidFill>
                  <a:srgbClr val="FF0000"/>
                </a:solidFill>
              </a:rPr>
              <a:t>“She is consistent in my life amongst lots of other changes”</a:t>
            </a:r>
          </a:p>
        </p:txBody>
      </p:sp>
      <p:sp>
        <p:nvSpPr>
          <p:cNvPr id="3" name="TextBox 2">
            <a:extLst>
              <a:ext uri="{FF2B5EF4-FFF2-40B4-BE49-F238E27FC236}">
                <a16:creationId xmlns:a16="http://schemas.microsoft.com/office/drawing/2014/main" id="{71138E22-FC1A-4F62-AD0F-D90F0E0F55D3}"/>
              </a:ext>
            </a:extLst>
          </p:cNvPr>
          <p:cNvSpPr txBox="1"/>
          <p:nvPr/>
        </p:nvSpPr>
        <p:spPr>
          <a:xfrm>
            <a:off x="8089355" y="1707031"/>
            <a:ext cx="3205512" cy="1200329"/>
          </a:xfrm>
          <a:prstGeom prst="rect">
            <a:avLst/>
          </a:prstGeom>
          <a:noFill/>
        </p:spPr>
        <p:txBody>
          <a:bodyPr wrap="square" rtlCol="0">
            <a:spAutoFit/>
          </a:bodyPr>
          <a:lstStyle/>
          <a:p>
            <a:r>
              <a:rPr lang="en-GB" sz="2400" b="1" dirty="0">
                <a:solidFill>
                  <a:srgbClr val="7030A0"/>
                </a:solidFill>
              </a:rPr>
              <a:t>“I love making her laugh and she makes me laugh too!!”</a:t>
            </a:r>
          </a:p>
        </p:txBody>
      </p:sp>
      <p:sp>
        <p:nvSpPr>
          <p:cNvPr id="5" name="TextBox 4">
            <a:extLst>
              <a:ext uri="{FF2B5EF4-FFF2-40B4-BE49-F238E27FC236}">
                <a16:creationId xmlns:a16="http://schemas.microsoft.com/office/drawing/2014/main" id="{15ED5E82-7A50-48B3-93F6-7A0D2641FB0A}"/>
              </a:ext>
            </a:extLst>
          </p:cNvPr>
          <p:cNvSpPr txBox="1"/>
          <p:nvPr/>
        </p:nvSpPr>
        <p:spPr>
          <a:xfrm>
            <a:off x="8089355" y="3163650"/>
            <a:ext cx="3027122" cy="1200329"/>
          </a:xfrm>
          <a:prstGeom prst="rect">
            <a:avLst/>
          </a:prstGeom>
          <a:noFill/>
        </p:spPr>
        <p:txBody>
          <a:bodyPr wrap="square" rtlCol="0">
            <a:spAutoFit/>
          </a:bodyPr>
          <a:lstStyle/>
          <a:p>
            <a:r>
              <a:rPr lang="en-GB" sz="2400" b="1" dirty="0">
                <a:solidFill>
                  <a:srgbClr val="7030A0"/>
                </a:solidFill>
              </a:rPr>
              <a:t>“It feels good to make a difference to someone else”</a:t>
            </a:r>
          </a:p>
        </p:txBody>
      </p:sp>
      <p:sp>
        <p:nvSpPr>
          <p:cNvPr id="6" name="TextBox 5">
            <a:extLst>
              <a:ext uri="{FF2B5EF4-FFF2-40B4-BE49-F238E27FC236}">
                <a16:creationId xmlns:a16="http://schemas.microsoft.com/office/drawing/2014/main" id="{415ACAC0-4D6D-4DCE-BB29-F3A1D7E80968}"/>
              </a:ext>
            </a:extLst>
          </p:cNvPr>
          <p:cNvSpPr txBox="1"/>
          <p:nvPr/>
        </p:nvSpPr>
        <p:spPr>
          <a:xfrm>
            <a:off x="411720" y="3163650"/>
            <a:ext cx="3559052" cy="1569660"/>
          </a:xfrm>
          <a:prstGeom prst="rect">
            <a:avLst/>
          </a:prstGeom>
          <a:noFill/>
        </p:spPr>
        <p:txBody>
          <a:bodyPr wrap="square" rtlCol="0">
            <a:spAutoFit/>
          </a:bodyPr>
          <a:lstStyle/>
          <a:p>
            <a:r>
              <a:rPr lang="en-GB" sz="2400" b="1" dirty="0">
                <a:solidFill>
                  <a:srgbClr val="FF0000"/>
                </a:solidFill>
              </a:rPr>
              <a:t>“Its good to see someone else who I don’t live with, or who isn’t a social worker or teacher”</a:t>
            </a:r>
          </a:p>
        </p:txBody>
      </p:sp>
      <p:sp>
        <p:nvSpPr>
          <p:cNvPr id="7" name="TextBox 6">
            <a:extLst>
              <a:ext uri="{FF2B5EF4-FFF2-40B4-BE49-F238E27FC236}">
                <a16:creationId xmlns:a16="http://schemas.microsoft.com/office/drawing/2014/main" id="{A2CE9438-7CA8-40DE-BADB-FB10FEDF511B}"/>
              </a:ext>
            </a:extLst>
          </p:cNvPr>
          <p:cNvSpPr txBox="1"/>
          <p:nvPr/>
        </p:nvSpPr>
        <p:spPr>
          <a:xfrm>
            <a:off x="4390697" y="5001150"/>
            <a:ext cx="2781772" cy="1200329"/>
          </a:xfrm>
          <a:prstGeom prst="rect">
            <a:avLst/>
          </a:prstGeom>
          <a:noFill/>
        </p:spPr>
        <p:txBody>
          <a:bodyPr wrap="square" rtlCol="0">
            <a:spAutoFit/>
          </a:bodyPr>
          <a:lstStyle/>
          <a:p>
            <a:r>
              <a:rPr lang="en-GB" sz="2400" b="1" dirty="0">
                <a:solidFill>
                  <a:srgbClr val="00B050"/>
                </a:solidFill>
              </a:rPr>
              <a:t>“We have fun days out and try new things”</a:t>
            </a:r>
          </a:p>
        </p:txBody>
      </p:sp>
      <p:sp>
        <p:nvSpPr>
          <p:cNvPr id="8" name="TextBox 7">
            <a:extLst>
              <a:ext uri="{FF2B5EF4-FFF2-40B4-BE49-F238E27FC236}">
                <a16:creationId xmlns:a16="http://schemas.microsoft.com/office/drawing/2014/main" id="{53426813-E837-410F-B16F-E74894CA64A2}"/>
              </a:ext>
            </a:extLst>
          </p:cNvPr>
          <p:cNvSpPr txBox="1"/>
          <p:nvPr/>
        </p:nvSpPr>
        <p:spPr>
          <a:xfrm>
            <a:off x="670616" y="1004157"/>
            <a:ext cx="3289122" cy="461665"/>
          </a:xfrm>
          <a:prstGeom prst="rect">
            <a:avLst/>
          </a:prstGeom>
          <a:noFill/>
        </p:spPr>
        <p:txBody>
          <a:bodyPr wrap="square" rtlCol="0">
            <a:spAutoFit/>
          </a:bodyPr>
          <a:lstStyle/>
          <a:p>
            <a:r>
              <a:rPr lang="en-GB" sz="2400" b="1" dirty="0"/>
              <a:t>What Our Children Say:</a:t>
            </a:r>
          </a:p>
        </p:txBody>
      </p:sp>
      <p:sp>
        <p:nvSpPr>
          <p:cNvPr id="9" name="TextBox 8">
            <a:extLst>
              <a:ext uri="{FF2B5EF4-FFF2-40B4-BE49-F238E27FC236}">
                <a16:creationId xmlns:a16="http://schemas.microsoft.com/office/drawing/2014/main" id="{A942343C-FE13-44C1-BE2E-88D0E2F725CD}"/>
              </a:ext>
            </a:extLst>
          </p:cNvPr>
          <p:cNvSpPr txBox="1"/>
          <p:nvPr/>
        </p:nvSpPr>
        <p:spPr>
          <a:xfrm>
            <a:off x="7292761" y="1004157"/>
            <a:ext cx="5496407" cy="461665"/>
          </a:xfrm>
          <a:prstGeom prst="rect">
            <a:avLst/>
          </a:prstGeom>
          <a:noFill/>
        </p:spPr>
        <p:txBody>
          <a:bodyPr wrap="square" rtlCol="0">
            <a:spAutoFit/>
          </a:bodyPr>
          <a:lstStyle/>
          <a:p>
            <a:r>
              <a:rPr lang="en-GB" sz="2400" b="1" dirty="0"/>
              <a:t>What our Independent Visitors say:</a:t>
            </a:r>
          </a:p>
        </p:txBody>
      </p:sp>
      <p:sp>
        <p:nvSpPr>
          <p:cNvPr id="10" name="TextBox 9">
            <a:extLst>
              <a:ext uri="{FF2B5EF4-FFF2-40B4-BE49-F238E27FC236}">
                <a16:creationId xmlns:a16="http://schemas.microsoft.com/office/drawing/2014/main" id="{ACDC3D92-0104-4F49-A421-263EEA58405A}"/>
              </a:ext>
            </a:extLst>
          </p:cNvPr>
          <p:cNvSpPr txBox="1"/>
          <p:nvPr/>
        </p:nvSpPr>
        <p:spPr>
          <a:xfrm>
            <a:off x="4336388" y="4363979"/>
            <a:ext cx="2766976" cy="461665"/>
          </a:xfrm>
          <a:prstGeom prst="rect">
            <a:avLst/>
          </a:prstGeom>
          <a:noFill/>
        </p:spPr>
        <p:txBody>
          <a:bodyPr wrap="none" rtlCol="0">
            <a:spAutoFit/>
          </a:bodyPr>
          <a:lstStyle/>
          <a:p>
            <a:r>
              <a:rPr lang="en-GB" sz="2400" b="1" dirty="0"/>
              <a:t>What they both say:</a:t>
            </a:r>
          </a:p>
        </p:txBody>
      </p:sp>
    </p:spTree>
    <p:extLst>
      <p:ext uri="{BB962C8B-B14F-4D97-AF65-F5344CB8AC3E}">
        <p14:creationId xmlns:p14="http://schemas.microsoft.com/office/powerpoint/2010/main" val="2224616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2DE0FB34D75D4A889C588EC5AB48AA" ma:contentTypeVersion="15" ma:contentTypeDescription="Create a new document." ma:contentTypeScope="" ma:versionID="7b7e44c840b035da15d723fc34e0d850">
  <xsd:schema xmlns:xsd="http://www.w3.org/2001/XMLSchema" xmlns:xs="http://www.w3.org/2001/XMLSchema" xmlns:p="http://schemas.microsoft.com/office/2006/metadata/properties" xmlns:ns2="4306a57c-4792-48d3-9b10-7cb5a2e861ec" xmlns:ns3="c018c704-c5cd-47fe-bf3d-abd05172f925" xmlns:ns4="879cc30a-4158-49c5-9cb2-e61862cf406e" targetNamespace="http://schemas.microsoft.com/office/2006/metadata/properties" ma:root="true" ma:fieldsID="5016a10792958ae0551b0f0aab214fda" ns2:_="" ns3:_="" ns4:_="">
    <xsd:import namespace="4306a57c-4792-48d3-9b10-7cb5a2e861ec"/>
    <xsd:import namespace="c018c704-c5cd-47fe-bf3d-abd05172f925"/>
    <xsd:import namespace="879cc30a-4158-49c5-9cb2-e61862cf406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6a57c-4792-48d3-9b10-7cb5a2e861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e794beb-b8d9-4064-9297-55232fcc8c3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018c704-c5cd-47fe-bf3d-abd05172f92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9cc30a-4158-49c5-9cb2-e61862cf406e"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f3f2b541-499d-497b-b7aa-c128987c1436}" ma:internalName="TaxCatchAll" ma:showField="CatchAllData" ma:web="c018c704-c5cd-47fe-bf3d-abd05172f9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306a57c-4792-48d3-9b10-7cb5a2e861ec">
      <Terms xmlns="http://schemas.microsoft.com/office/infopath/2007/PartnerControls"/>
    </lcf76f155ced4ddcb4097134ff3c332f>
    <TaxCatchAll xmlns="879cc30a-4158-49c5-9cb2-e61862cf406e" xsi:nil="true"/>
  </documentManagement>
</p:properties>
</file>

<file path=customXml/itemProps1.xml><?xml version="1.0" encoding="utf-8"?>
<ds:datastoreItem xmlns:ds="http://schemas.openxmlformats.org/officeDocument/2006/customXml" ds:itemID="{00590667-B5C6-46AD-9715-9C78C91A5C21}"/>
</file>

<file path=customXml/itemProps2.xml><?xml version="1.0" encoding="utf-8"?>
<ds:datastoreItem xmlns:ds="http://schemas.openxmlformats.org/officeDocument/2006/customXml" ds:itemID="{2655BE1F-147D-4082-BFC0-704DA2D347B0}"/>
</file>

<file path=customXml/itemProps3.xml><?xml version="1.0" encoding="utf-8"?>
<ds:datastoreItem xmlns:ds="http://schemas.openxmlformats.org/officeDocument/2006/customXml" ds:itemID="{ACCDCD94-8C4E-485D-A2CC-AC1BD3340905}"/>
</file>

<file path=docProps/app.xml><?xml version="1.0" encoding="utf-8"?>
<Properties xmlns="http://schemas.openxmlformats.org/officeDocument/2006/extended-properties" xmlns:vt="http://schemas.openxmlformats.org/officeDocument/2006/docPropsVTypes">
  <TotalTime>6911</TotalTime>
  <Words>402</Words>
  <Application>Microsoft Office PowerPoint</Application>
  <PresentationFormat>Widescreen</PresentationFormat>
  <Paragraphs>47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Independent Visitor Scheme </vt:lpstr>
      <vt:lpstr>What is the Independent Visitor Scheme?</vt:lpstr>
      <vt:lpstr>Overview</vt:lpstr>
      <vt:lpstr>How do I become an Independent Visitor</vt:lpstr>
      <vt:lpstr>What support do I get?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Independent Visitor Scheme</dc:title>
  <dc:creator>Fiona Perry</dc:creator>
  <cp:lastModifiedBy>Fiona Perry</cp:lastModifiedBy>
  <cp:revision>64</cp:revision>
  <cp:lastPrinted>2021-02-05T08:49:15Z</cp:lastPrinted>
  <dcterms:created xsi:type="dcterms:W3CDTF">2021-02-04T10:41:23Z</dcterms:created>
  <dcterms:modified xsi:type="dcterms:W3CDTF">2023-02-13T13:50:01Z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0x010100812DE0FB34D75D4A889C588EC5AB48AA</vt:lpwstr>
  </property>
</Properties>
</file>