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4" r:id="rId5"/>
    <p:sldId id="268" r:id="rId6"/>
    <p:sldId id="270" r:id="rId7"/>
    <p:sldId id="271" r:id="rId8"/>
    <p:sldId id="267"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63882" autoAdjust="0"/>
  </p:normalViewPr>
  <p:slideViewPr>
    <p:cSldViewPr snapToGrid="0">
      <p:cViewPr varScale="1">
        <p:scale>
          <a:sx n="78" d="100"/>
          <a:sy n="78" d="100"/>
        </p:scale>
        <p:origin x="187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CACF9-02D0-4F3C-A74C-D7A2F3C665B3}" type="datetimeFigureOut">
              <a:rPr lang="en-GB" smtClean="0"/>
              <a:t>19/10/2023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AA044-5A54-40ED-9EA6-71CCE0FE3663}" type="slidenum">
              <a:rPr lang="en-GB" smtClean="0"/>
              <a:t>‹#›</a:t>
            </a:fld>
            <a:endParaRPr lang="en-GB"/>
          </a:p>
        </p:txBody>
      </p:sp>
    </p:spTree>
    <p:extLst>
      <p:ext uri="{BB962C8B-B14F-4D97-AF65-F5344CB8AC3E}">
        <p14:creationId xmlns:p14="http://schemas.microsoft.com/office/powerpoint/2010/main" val="364989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2</a:t>
            </a:fld>
            <a:endParaRPr lang="en-GB"/>
          </a:p>
        </p:txBody>
      </p:sp>
    </p:spTree>
    <p:extLst>
      <p:ext uri="{BB962C8B-B14F-4D97-AF65-F5344CB8AC3E}">
        <p14:creationId xmlns:p14="http://schemas.microsoft.com/office/powerpoint/2010/main" val="118842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50000"/>
              </a:spcBef>
            </a:pPr>
            <a:endParaRPr lang="en-GB" altLang="en-US" i="1" dirty="0">
              <a:solidFill>
                <a:srgbClr val="0F2B5B"/>
              </a:solidFill>
              <a:latin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Times"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3</a:t>
            </a:fld>
            <a:endParaRPr lang="en-GB"/>
          </a:p>
        </p:txBody>
      </p:sp>
    </p:spTree>
    <p:extLst>
      <p:ext uri="{BB962C8B-B14F-4D97-AF65-F5344CB8AC3E}">
        <p14:creationId xmlns:p14="http://schemas.microsoft.com/office/powerpoint/2010/main" val="223545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4</a:t>
            </a:fld>
            <a:endParaRPr lang="en-GB"/>
          </a:p>
        </p:txBody>
      </p:sp>
    </p:spTree>
    <p:extLst>
      <p:ext uri="{BB962C8B-B14F-4D97-AF65-F5344CB8AC3E}">
        <p14:creationId xmlns:p14="http://schemas.microsoft.com/office/powerpoint/2010/main" val="37355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5</a:t>
            </a:fld>
            <a:endParaRPr lang="en-GB"/>
          </a:p>
        </p:txBody>
      </p:sp>
    </p:spTree>
    <p:extLst>
      <p:ext uri="{BB962C8B-B14F-4D97-AF65-F5344CB8AC3E}">
        <p14:creationId xmlns:p14="http://schemas.microsoft.com/office/powerpoint/2010/main" val="201120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6</a:t>
            </a:fld>
            <a:endParaRPr lang="en-GB"/>
          </a:p>
        </p:txBody>
      </p:sp>
    </p:spTree>
    <p:extLst>
      <p:ext uri="{BB962C8B-B14F-4D97-AF65-F5344CB8AC3E}">
        <p14:creationId xmlns:p14="http://schemas.microsoft.com/office/powerpoint/2010/main" val="55649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7</a:t>
            </a:fld>
            <a:endParaRPr lang="en-GB"/>
          </a:p>
        </p:txBody>
      </p:sp>
    </p:spTree>
    <p:extLst>
      <p:ext uri="{BB962C8B-B14F-4D97-AF65-F5344CB8AC3E}">
        <p14:creationId xmlns:p14="http://schemas.microsoft.com/office/powerpoint/2010/main" val="91047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3341-C249-4BD0-A618-CFD65C76EF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52ED71-F0A6-437D-829F-4906CFCC2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ECE936-B031-405B-B288-D1A0AB7FAB9E}"/>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5" name="Footer Placeholder 4">
            <a:extLst>
              <a:ext uri="{FF2B5EF4-FFF2-40B4-BE49-F238E27FC236}">
                <a16:creationId xmlns:a16="http://schemas.microsoft.com/office/drawing/2014/main" id="{D853F5B3-52D2-4009-A12A-5184B3E00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A60A2-9ED4-449A-ABDD-6EC1C9884092}"/>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190144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11B8-3488-41CC-B695-0D137E98A2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E036B-155E-4009-97F6-1704AC6FC4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99D80-F4C8-43B1-ACAF-E9BE8002810A}"/>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5" name="Footer Placeholder 4">
            <a:extLst>
              <a:ext uri="{FF2B5EF4-FFF2-40B4-BE49-F238E27FC236}">
                <a16:creationId xmlns:a16="http://schemas.microsoft.com/office/drawing/2014/main" id="{1724044C-4D2E-4A35-B47D-1E39F6B135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A6869-2E97-4F3E-8D62-22AD9AE84AA4}"/>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164418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8B7D1-AC8A-434C-9351-3AF4FCFA2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99828-1583-4F16-9B5D-89FCBBDC17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8FA713-7EE6-4DDB-BCBD-D85077A2DB92}"/>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5" name="Footer Placeholder 4">
            <a:extLst>
              <a:ext uri="{FF2B5EF4-FFF2-40B4-BE49-F238E27FC236}">
                <a16:creationId xmlns:a16="http://schemas.microsoft.com/office/drawing/2014/main" id="{FD104CB6-2C8C-4F39-9E5B-03CD6B3A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C908E-2CD0-4554-9C8E-4E88A3EDE774}"/>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133958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75BF-0179-48BE-B451-70FAC5CAC8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14FD46-B6CC-4363-99D7-38EE2A918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391DC4-0203-44D7-8A61-54CA2766C263}"/>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5" name="Footer Placeholder 4">
            <a:extLst>
              <a:ext uri="{FF2B5EF4-FFF2-40B4-BE49-F238E27FC236}">
                <a16:creationId xmlns:a16="http://schemas.microsoft.com/office/drawing/2014/main" id="{5B45E086-8D82-46F7-8301-D83B92D88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E2DBF-99F2-4651-B77A-055D26E2DEF0}"/>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23682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11CB-08A5-44EA-80E5-18657F256F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D5CE00-F8B9-482C-ABB4-8CED5A940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186A99-E817-4479-ADC8-30516D74679D}"/>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5" name="Footer Placeholder 4">
            <a:extLst>
              <a:ext uri="{FF2B5EF4-FFF2-40B4-BE49-F238E27FC236}">
                <a16:creationId xmlns:a16="http://schemas.microsoft.com/office/drawing/2014/main" id="{F117B1CE-7BB4-43AB-B31F-098693E15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CD38DD-C836-409D-82FB-20E557A448D8}"/>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129341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2B11-DB4C-41F4-825D-8BEB200F4F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51C8F0-B63A-49A6-97B7-A2C765C6ED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0C1AA1-CA29-42AB-B13D-DE84CC0AEF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D50806-D6DD-42DC-9CB3-1A606E4530B1}"/>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6" name="Footer Placeholder 5">
            <a:extLst>
              <a:ext uri="{FF2B5EF4-FFF2-40B4-BE49-F238E27FC236}">
                <a16:creationId xmlns:a16="http://schemas.microsoft.com/office/drawing/2014/main" id="{38CA3AF3-29C7-474F-BDC3-814E12286A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BA94A-E1D9-42CE-9B7B-8890C0E7C621}"/>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247560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0932-81B4-4827-9287-D9F91646F8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0D5CC-E7B6-45CD-BAF1-EFD47B73C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5313E7-ABA2-4421-A3F4-75AF2BAE72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3FF49D-22E2-4561-BEEE-7DAF7755F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5B93DE-9E58-49EF-8801-1F644B78F3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B96240-44BF-49E8-9CD9-A2D7F9F7C134}"/>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8" name="Footer Placeholder 7">
            <a:extLst>
              <a:ext uri="{FF2B5EF4-FFF2-40B4-BE49-F238E27FC236}">
                <a16:creationId xmlns:a16="http://schemas.microsoft.com/office/drawing/2014/main" id="{B92A2D25-B89B-47A9-BA10-C04FF8855B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E7650C-CB1F-4857-A895-18DBA10ACC2E}"/>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144309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B1E5-BD91-4406-949E-F9C2537260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8D8D29-7BC6-4F9C-AAC2-AE140D985E5C}"/>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4" name="Footer Placeholder 3">
            <a:extLst>
              <a:ext uri="{FF2B5EF4-FFF2-40B4-BE49-F238E27FC236}">
                <a16:creationId xmlns:a16="http://schemas.microsoft.com/office/drawing/2014/main" id="{BF77F482-9FC3-47D4-A0FE-13D1C7E98C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35747-6F6A-4C64-B858-B8F5736792BA}"/>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35330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89F352-A03A-4D04-96DB-FFFC65D88D97}"/>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3" name="Footer Placeholder 2">
            <a:extLst>
              <a:ext uri="{FF2B5EF4-FFF2-40B4-BE49-F238E27FC236}">
                <a16:creationId xmlns:a16="http://schemas.microsoft.com/office/drawing/2014/main" id="{037E5D04-9338-438A-8745-3E637D006F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A4A319-64C3-4725-A2C6-16C626375FBE}"/>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221603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66D5-C763-4A58-95A8-ADD625769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E1A7CC-45CD-4963-8D6A-6768E5BDB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C5DF93-F805-486D-A702-222905721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78FF40-359A-41BF-97BF-4E20B6C90CDC}"/>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6" name="Footer Placeholder 5">
            <a:extLst>
              <a:ext uri="{FF2B5EF4-FFF2-40B4-BE49-F238E27FC236}">
                <a16:creationId xmlns:a16="http://schemas.microsoft.com/office/drawing/2014/main" id="{0EDA7980-99E6-4707-9468-4279ECC43C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F8E05-666F-4DE0-8CF7-B82C7DE0D39F}"/>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236581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F2FC-241E-4A46-88F1-61BC48E1A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003CFB-B15F-4A27-B190-FF81168E7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C5386E-3EEB-41E6-BF13-6BA9693D6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2C2AAD-41C7-4C88-8CF3-1B8D9F107827}"/>
              </a:ext>
            </a:extLst>
          </p:cNvPr>
          <p:cNvSpPr>
            <a:spLocks noGrp="1"/>
          </p:cNvSpPr>
          <p:nvPr>
            <p:ph type="dt" sz="half" idx="10"/>
          </p:nvPr>
        </p:nvSpPr>
        <p:spPr/>
        <p:txBody>
          <a:bodyPr/>
          <a:lstStyle/>
          <a:p>
            <a:fld id="{CBCADA2A-2590-4017-AB2A-731E51B69C92}" type="datetimeFigureOut">
              <a:rPr lang="en-GB" smtClean="0"/>
              <a:t>19/10/2023</a:t>
            </a:fld>
            <a:endParaRPr lang="en-GB"/>
          </a:p>
        </p:txBody>
      </p:sp>
      <p:sp>
        <p:nvSpPr>
          <p:cNvPr id="6" name="Footer Placeholder 5">
            <a:extLst>
              <a:ext uri="{FF2B5EF4-FFF2-40B4-BE49-F238E27FC236}">
                <a16:creationId xmlns:a16="http://schemas.microsoft.com/office/drawing/2014/main" id="{20204DDA-EB22-4CDE-86F8-CC5E3F011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0F915-E8DB-48BB-A3EF-91F64984DF1B}"/>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427255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C5BB9-E404-45B7-9599-B42B72AEF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1DB268-1E4D-45A1-850D-FD33ECCFC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4960A-0DCA-4B69-87A0-E1B9C0450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ADA2A-2590-4017-AB2A-731E51B69C92}" type="datetimeFigureOut">
              <a:rPr lang="en-GB" smtClean="0"/>
              <a:t>19/10/2023</a:t>
            </a:fld>
            <a:endParaRPr lang="en-GB"/>
          </a:p>
        </p:txBody>
      </p:sp>
      <p:sp>
        <p:nvSpPr>
          <p:cNvPr id="5" name="Footer Placeholder 4">
            <a:extLst>
              <a:ext uri="{FF2B5EF4-FFF2-40B4-BE49-F238E27FC236}">
                <a16:creationId xmlns:a16="http://schemas.microsoft.com/office/drawing/2014/main" id="{920B594F-9F66-44E7-B40B-E84C0D0A7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5CE70B-F7A8-4CA9-B0DD-BF509AB10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E9898-3963-492F-AA35-FBDC3A4ED949}" type="slidenum">
              <a:rPr lang="en-GB" smtClean="0"/>
              <a:t>‹#›</a:t>
            </a:fld>
            <a:endParaRPr lang="en-GB"/>
          </a:p>
        </p:txBody>
      </p:sp>
    </p:spTree>
    <p:extLst>
      <p:ext uri="{BB962C8B-B14F-4D97-AF65-F5344CB8AC3E}">
        <p14:creationId xmlns:p14="http://schemas.microsoft.com/office/powerpoint/2010/main" val="39953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cid:F03690B7-40B6-46BD-BAA4-ACFBBD8A7D04" TargetMode="External"/><Relationship Id="rId5" Type="http://schemas.openxmlformats.org/officeDocument/2006/relationships/image" Target="../media/image6.jpeg"/><Relationship Id="rId4" Type="http://schemas.openxmlformats.org/officeDocument/2006/relationships/hyperlink" Target="http://www.lesswaste.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lesswas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image of slide">
            <a:extLst>
              <a:ext uri="{FF2B5EF4-FFF2-40B4-BE49-F238E27FC236}">
                <a16:creationId xmlns:a16="http://schemas.microsoft.com/office/drawing/2014/main" id="{670E3526-2228-4F2C-A77E-8A44FE3F0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0032"/>
          </a:xfrm>
          <a:prstGeom prst="rect">
            <a:avLst/>
          </a:prstGeom>
        </p:spPr>
      </p:pic>
      <p:sp>
        <p:nvSpPr>
          <p:cNvPr id="3" name="Title 2">
            <a:extLst>
              <a:ext uri="{FF2B5EF4-FFF2-40B4-BE49-F238E27FC236}">
                <a16:creationId xmlns:a16="http://schemas.microsoft.com/office/drawing/2014/main" id="{B90EB686-8B96-7E52-A8D8-AB7E12F0395B}"/>
              </a:ext>
            </a:extLst>
          </p:cNvPr>
          <p:cNvSpPr txBox="1">
            <a:spLocks noGrp="1"/>
          </p:cNvSpPr>
          <p:nvPr>
            <p:ph type="title" idx="4294967295"/>
          </p:nvPr>
        </p:nvSpPr>
        <p:spPr>
          <a:xfrm>
            <a:off x="2229650" y="2683659"/>
            <a:ext cx="77326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mn-lt"/>
                <a:ea typeface="+mn-ea"/>
                <a:cs typeface="+mn-cs"/>
              </a:rPr>
              <a:t>HOUSEHOLD FOOD WASTE</a:t>
            </a:r>
          </a:p>
        </p:txBody>
      </p:sp>
      <p:sp>
        <p:nvSpPr>
          <p:cNvPr id="5" name="TextBox 4">
            <a:extLst>
              <a:ext uri="{FF2B5EF4-FFF2-40B4-BE49-F238E27FC236}">
                <a16:creationId xmlns:a16="http://schemas.microsoft.com/office/drawing/2014/main" id="{D58D1644-75CD-E076-C077-5FA6E311F630}"/>
              </a:ext>
            </a:extLst>
          </p:cNvPr>
          <p:cNvSpPr txBox="1"/>
          <p:nvPr/>
        </p:nvSpPr>
        <p:spPr>
          <a:xfrm>
            <a:off x="2229651" y="3531224"/>
            <a:ext cx="7732697" cy="461665"/>
          </a:xfrm>
          <a:prstGeom prst="rect">
            <a:avLst/>
          </a:prstGeom>
          <a:noFill/>
        </p:spPr>
        <p:txBody>
          <a:bodyPr wrap="square" rtlCol="0">
            <a:spAutoFit/>
          </a:bodyPr>
          <a:lstStyle/>
          <a:p>
            <a:pPr algn="ctr"/>
            <a:r>
              <a:rPr lang="en-GB" sz="2400" dirty="0"/>
              <a:t>The Waste Initiatives Team | Leicestershire County Council</a:t>
            </a:r>
          </a:p>
        </p:txBody>
      </p:sp>
    </p:spTree>
    <p:extLst>
      <p:ext uri="{BB962C8B-B14F-4D97-AF65-F5344CB8AC3E}">
        <p14:creationId xmlns:p14="http://schemas.microsoft.com/office/powerpoint/2010/main" val="339016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image of slide">
            <a:extLst>
              <a:ext uri="{FF2B5EF4-FFF2-40B4-BE49-F238E27FC236}">
                <a16:creationId xmlns:a16="http://schemas.microsoft.com/office/drawing/2014/main" id="{88C71EEF-777C-D00D-C275-9E38666E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3" name="Title 1">
            <a:extLst>
              <a:ext uri="{FF2B5EF4-FFF2-40B4-BE49-F238E27FC236}">
                <a16:creationId xmlns:a16="http://schemas.microsoft.com/office/drawing/2014/main" id="{1A428775-B071-3ED7-841E-D15EA108428B}"/>
              </a:ext>
            </a:extLst>
          </p:cNvPr>
          <p:cNvSpPr txBox="1">
            <a:spLocks noGrp="1"/>
          </p:cNvSpPr>
          <p:nvPr>
            <p:ph type="title" idx="4294967295"/>
          </p:nvPr>
        </p:nvSpPr>
        <p:spPr>
          <a:xfrm>
            <a:off x="666484" y="457781"/>
            <a:ext cx="10515600" cy="7254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j-lt"/>
                <a:ea typeface="+mj-ea"/>
                <a:cs typeface="+mj-cs"/>
              </a:rPr>
              <a:t>Scale of household food waste</a:t>
            </a:r>
          </a:p>
        </p:txBody>
      </p:sp>
      <p:pic>
        <p:nvPicPr>
          <p:cNvPr id="4" name="Picture 3" descr="Image of a bin full of food waste such as bread, ham, mouldy fruit.">
            <a:extLst>
              <a:ext uri="{FF2B5EF4-FFF2-40B4-BE49-F238E27FC236}">
                <a16:creationId xmlns:a16="http://schemas.microsoft.com/office/drawing/2014/main" id="{42AAABC5-5712-15EB-EC24-8645FDA7521E}"/>
              </a:ext>
            </a:extLst>
          </p:cNvPr>
          <p:cNvPicPr>
            <a:picLocks noChangeAspect="1"/>
          </p:cNvPicPr>
          <p:nvPr/>
        </p:nvPicPr>
        <p:blipFill>
          <a:blip r:embed="rId4"/>
          <a:stretch>
            <a:fillRect/>
          </a:stretch>
        </p:blipFill>
        <p:spPr>
          <a:xfrm>
            <a:off x="1216270" y="1846824"/>
            <a:ext cx="2731632" cy="1822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FB6608A1-7DA3-A7B4-1142-289974ADFBF4}"/>
              </a:ext>
            </a:extLst>
          </p:cNvPr>
          <p:cNvSpPr txBox="1"/>
          <p:nvPr/>
        </p:nvSpPr>
        <p:spPr>
          <a:xfrm>
            <a:off x="1177002" y="3669191"/>
            <a:ext cx="2811338" cy="738664"/>
          </a:xfrm>
          <a:prstGeom prst="rect">
            <a:avLst/>
          </a:prstGeom>
          <a:solidFill>
            <a:schemeClr val="tx1"/>
          </a:solidFill>
        </p:spPr>
        <p:txBody>
          <a:bodyPr wrap="square">
            <a:spAutoFit/>
          </a:bodyPr>
          <a:lstStyle/>
          <a:p>
            <a:pPr algn="ctr">
              <a:defRPr/>
            </a:pPr>
            <a:r>
              <a:rPr lang="en-GB" sz="1400" b="1" dirty="0">
                <a:solidFill>
                  <a:schemeClr val="bg1"/>
                </a:solidFill>
                <a:latin typeface="+mn-lt"/>
                <a:cs typeface="Times" panose="02020603050405020304" pitchFamily="18" charset="0"/>
              </a:rPr>
              <a:t>6.6 million tonnes </a:t>
            </a:r>
            <a:r>
              <a:rPr lang="en-GB" sz="1400" b="1" dirty="0">
                <a:solidFill>
                  <a:schemeClr val="bg1"/>
                </a:solidFill>
                <a:cs typeface="Times" panose="02020603050405020304" pitchFamily="18" charset="0"/>
              </a:rPr>
              <a:t>of food is thrown away by UK households each year</a:t>
            </a:r>
            <a:endParaRPr lang="en-GB" sz="1400" b="1" dirty="0">
              <a:solidFill>
                <a:schemeClr val="bg1"/>
              </a:solidFill>
              <a:latin typeface="+mn-lt"/>
              <a:cs typeface="Times" panose="02020603050405020304" pitchFamily="18" charset="0"/>
            </a:endParaRPr>
          </a:p>
        </p:txBody>
      </p:sp>
      <p:sp>
        <p:nvSpPr>
          <p:cNvPr id="7" name="Arrow: U-Turn 6" descr="Arrow to the amount of edible food waste">
            <a:extLst>
              <a:ext uri="{FF2B5EF4-FFF2-40B4-BE49-F238E27FC236}">
                <a16:creationId xmlns:a16="http://schemas.microsoft.com/office/drawing/2014/main" id="{43C189AF-8942-3110-2DC6-7DB974FE0CBC}"/>
              </a:ext>
            </a:extLst>
          </p:cNvPr>
          <p:cNvSpPr/>
          <p:nvPr/>
        </p:nvSpPr>
        <p:spPr>
          <a:xfrm flipV="1">
            <a:off x="3663286" y="4407855"/>
            <a:ext cx="2811338" cy="1239958"/>
          </a:xfrm>
          <a:prstGeom prst="uturn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1" name="Arrow: U-Turn 10" descr="Arrow to the reasons why food is wasted in homes&#10;">
            <a:extLst>
              <a:ext uri="{FF2B5EF4-FFF2-40B4-BE49-F238E27FC236}">
                <a16:creationId xmlns:a16="http://schemas.microsoft.com/office/drawing/2014/main" id="{AA7F7D7D-61C2-3FCB-47C7-9B6D6DA74D55}"/>
              </a:ext>
            </a:extLst>
          </p:cNvPr>
          <p:cNvSpPr/>
          <p:nvPr/>
        </p:nvSpPr>
        <p:spPr>
          <a:xfrm rot="10800000" flipH="1" flipV="1">
            <a:off x="5924284" y="1351392"/>
            <a:ext cx="4558750" cy="917348"/>
          </a:xfrm>
          <a:prstGeom prst="uturn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grpSp>
        <p:nvGrpSpPr>
          <p:cNvPr id="6" name="Group 5" descr="4.5 million tonnes of food is wasted which is edible or avoidable">
            <a:extLst>
              <a:ext uri="{FF2B5EF4-FFF2-40B4-BE49-F238E27FC236}">
                <a16:creationId xmlns:a16="http://schemas.microsoft.com/office/drawing/2014/main" id="{ECE28B6E-EB8E-91B2-1E90-6CFA95D4CE41}"/>
              </a:ext>
            </a:extLst>
          </p:cNvPr>
          <p:cNvGrpSpPr/>
          <p:nvPr/>
        </p:nvGrpSpPr>
        <p:grpSpPr>
          <a:xfrm>
            <a:off x="4823651" y="2136913"/>
            <a:ext cx="2544697" cy="2502999"/>
            <a:chOff x="4823651" y="2136913"/>
            <a:chExt cx="2544697" cy="2502999"/>
          </a:xfrm>
        </p:grpSpPr>
        <p:sp>
          <p:nvSpPr>
            <p:cNvPr id="9" name="Oval 6">
              <a:extLst>
                <a:ext uri="{FF2B5EF4-FFF2-40B4-BE49-F238E27FC236}">
                  <a16:creationId xmlns:a16="http://schemas.microsoft.com/office/drawing/2014/main" id="{B82C6D0F-4613-9C10-BDE0-1AB4AC5E9E6B}"/>
                </a:ext>
              </a:extLst>
            </p:cNvPr>
            <p:cNvSpPr>
              <a:spLocks noChangeArrowheads="1"/>
            </p:cNvSpPr>
            <p:nvPr/>
          </p:nvSpPr>
          <p:spPr bwMode="auto">
            <a:xfrm>
              <a:off x="4823651" y="2136913"/>
              <a:ext cx="2544697" cy="2502999"/>
            </a:xfrm>
            <a:prstGeom prst="ellipse">
              <a:avLst/>
            </a:prstGeom>
            <a:solidFill>
              <a:srgbClr val="52BA5B"/>
            </a:solidFill>
            <a:ln w="60325" algn="ctr">
              <a:solidFill>
                <a:schemeClr val="tx1"/>
              </a:solidFill>
              <a:round/>
              <a:headEnd/>
              <a:tailEnd/>
            </a:ln>
          </p:spPr>
          <p:txBody>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algn="ctr">
                <a:spcBef>
                  <a:spcPct val="0"/>
                </a:spcBef>
              </a:pPr>
              <a:endParaRPr lang="en-GB" altLang="en-US">
                <a:solidFill>
                  <a:schemeClr val="tx1"/>
                </a:solidFill>
                <a:latin typeface="Times" panose="02020603050405020304" pitchFamily="18" charset="0"/>
              </a:endParaRPr>
            </a:p>
          </p:txBody>
        </p:sp>
        <p:sp>
          <p:nvSpPr>
            <p:cNvPr id="10" name="Rectangle 25">
              <a:extLst>
                <a:ext uri="{FF2B5EF4-FFF2-40B4-BE49-F238E27FC236}">
                  <a16:creationId xmlns:a16="http://schemas.microsoft.com/office/drawing/2014/main" id="{625CA770-BE5B-A9C0-6EC0-3819F153BB53}"/>
                </a:ext>
              </a:extLst>
            </p:cNvPr>
            <p:cNvSpPr txBox="1">
              <a:spLocks noChangeArrowheads="1"/>
            </p:cNvSpPr>
            <p:nvPr/>
          </p:nvSpPr>
          <p:spPr>
            <a:xfrm>
              <a:off x="5068955" y="2798564"/>
              <a:ext cx="2054087" cy="1239958"/>
            </a:xfrm>
            <a:prstGeom prst="rect">
              <a:avLst/>
            </a:prstGeom>
          </p:spPr>
          <p:txBody>
            <a:bodyPr/>
            <a:lstStyle>
              <a:lvl1pPr algn="l" rtl="0" eaLnBrk="0" fontAlgn="base" hangingPunct="0">
                <a:spcBef>
                  <a:spcPct val="0"/>
                </a:spcBef>
                <a:spcAft>
                  <a:spcPct val="0"/>
                </a:spcAft>
                <a:defRPr sz="3000">
                  <a:solidFill>
                    <a:srgbClr val="0F2B5B"/>
                  </a:solidFill>
                  <a:latin typeface="+mj-lt"/>
                  <a:ea typeface="+mj-ea"/>
                  <a:cs typeface="+mj-cs"/>
                </a:defRPr>
              </a:lvl1pPr>
              <a:lvl2pPr algn="l" rtl="0" eaLnBrk="0" fontAlgn="base" hangingPunct="0">
                <a:spcBef>
                  <a:spcPct val="0"/>
                </a:spcBef>
                <a:spcAft>
                  <a:spcPct val="0"/>
                </a:spcAft>
                <a:defRPr sz="3000">
                  <a:solidFill>
                    <a:srgbClr val="0F2B5B"/>
                  </a:solidFill>
                  <a:latin typeface="Futura" pitchFamily="36" charset="0"/>
                </a:defRPr>
              </a:lvl2pPr>
              <a:lvl3pPr algn="l" rtl="0" eaLnBrk="0" fontAlgn="base" hangingPunct="0">
                <a:spcBef>
                  <a:spcPct val="0"/>
                </a:spcBef>
                <a:spcAft>
                  <a:spcPct val="0"/>
                </a:spcAft>
                <a:defRPr sz="3000">
                  <a:solidFill>
                    <a:srgbClr val="0F2B5B"/>
                  </a:solidFill>
                  <a:latin typeface="Futura" pitchFamily="36" charset="0"/>
                </a:defRPr>
              </a:lvl3pPr>
              <a:lvl4pPr algn="l" rtl="0" eaLnBrk="0" fontAlgn="base" hangingPunct="0">
                <a:spcBef>
                  <a:spcPct val="0"/>
                </a:spcBef>
                <a:spcAft>
                  <a:spcPct val="0"/>
                </a:spcAft>
                <a:defRPr sz="3000">
                  <a:solidFill>
                    <a:srgbClr val="0F2B5B"/>
                  </a:solidFill>
                  <a:latin typeface="Futura" pitchFamily="36" charset="0"/>
                </a:defRPr>
              </a:lvl4pPr>
              <a:lvl5pPr algn="l" rtl="0" eaLnBrk="0" fontAlgn="base" hangingPunct="0">
                <a:spcBef>
                  <a:spcPct val="0"/>
                </a:spcBef>
                <a:spcAft>
                  <a:spcPct val="0"/>
                </a:spcAft>
                <a:defRPr sz="3000">
                  <a:solidFill>
                    <a:srgbClr val="0F2B5B"/>
                  </a:solidFill>
                  <a:latin typeface="Futura" pitchFamily="36" charset="0"/>
                </a:defRPr>
              </a:lvl5pPr>
              <a:lvl6pPr marL="457200" algn="l" rtl="0" eaLnBrk="1" fontAlgn="base" hangingPunct="1">
                <a:spcBef>
                  <a:spcPct val="0"/>
                </a:spcBef>
                <a:spcAft>
                  <a:spcPct val="0"/>
                </a:spcAft>
                <a:defRPr sz="3000">
                  <a:solidFill>
                    <a:srgbClr val="0F2B5B"/>
                  </a:solidFill>
                  <a:latin typeface="Futura" pitchFamily="36" charset="0"/>
                </a:defRPr>
              </a:lvl6pPr>
              <a:lvl7pPr marL="914400" algn="l" rtl="0" eaLnBrk="1" fontAlgn="base" hangingPunct="1">
                <a:spcBef>
                  <a:spcPct val="0"/>
                </a:spcBef>
                <a:spcAft>
                  <a:spcPct val="0"/>
                </a:spcAft>
                <a:defRPr sz="3000">
                  <a:solidFill>
                    <a:srgbClr val="0F2B5B"/>
                  </a:solidFill>
                  <a:latin typeface="Futura" pitchFamily="36" charset="0"/>
                </a:defRPr>
              </a:lvl7pPr>
              <a:lvl8pPr marL="1371600" algn="l" rtl="0" eaLnBrk="1" fontAlgn="base" hangingPunct="1">
                <a:spcBef>
                  <a:spcPct val="0"/>
                </a:spcBef>
                <a:spcAft>
                  <a:spcPct val="0"/>
                </a:spcAft>
                <a:defRPr sz="3000">
                  <a:solidFill>
                    <a:srgbClr val="0F2B5B"/>
                  </a:solidFill>
                  <a:latin typeface="Futura" pitchFamily="36" charset="0"/>
                </a:defRPr>
              </a:lvl8pPr>
              <a:lvl9pPr marL="1828800" algn="l" rtl="0" eaLnBrk="1" fontAlgn="base" hangingPunct="1">
                <a:spcBef>
                  <a:spcPct val="0"/>
                </a:spcBef>
                <a:spcAft>
                  <a:spcPct val="0"/>
                </a:spcAft>
                <a:defRPr sz="3000">
                  <a:solidFill>
                    <a:srgbClr val="0F2B5B"/>
                  </a:solidFill>
                  <a:latin typeface="Futura" pitchFamily="36" charset="0"/>
                </a:defRPr>
              </a:lvl9pPr>
            </a:lstStyle>
            <a:p>
              <a:pPr algn="ctr">
                <a:defRPr/>
              </a:pPr>
              <a:r>
                <a:rPr lang="en-US" altLang="en-US" sz="2200" b="1" kern="0" dirty="0">
                  <a:solidFill>
                    <a:schemeClr val="tx1"/>
                  </a:solidFill>
                </a:rPr>
                <a:t>4.5 million tonnes of it is edible/avoidable</a:t>
              </a:r>
            </a:p>
          </p:txBody>
        </p:sp>
      </p:grpSp>
      <p:grpSp>
        <p:nvGrpSpPr>
          <p:cNvPr id="15" name="Group 14" descr="food is not used in time">
            <a:extLst>
              <a:ext uri="{FF2B5EF4-FFF2-40B4-BE49-F238E27FC236}">
                <a16:creationId xmlns:a16="http://schemas.microsoft.com/office/drawing/2014/main" id="{7F16C5FD-D2FD-279F-D9A1-4C806240C67D}"/>
              </a:ext>
            </a:extLst>
          </p:cNvPr>
          <p:cNvGrpSpPr/>
          <p:nvPr/>
        </p:nvGrpSpPr>
        <p:grpSpPr>
          <a:xfrm>
            <a:off x="8528713" y="2318696"/>
            <a:ext cx="1584325" cy="863600"/>
            <a:chOff x="276225" y="4457700"/>
            <a:chExt cx="1584325" cy="863600"/>
          </a:xfrm>
        </p:grpSpPr>
        <p:sp>
          <p:nvSpPr>
            <p:cNvPr id="13" name="AutoShape 8">
              <a:extLst>
                <a:ext uri="{FF2B5EF4-FFF2-40B4-BE49-F238E27FC236}">
                  <a16:creationId xmlns:a16="http://schemas.microsoft.com/office/drawing/2014/main" id="{C27A52BA-94F7-734E-EDBD-3934A8E6EA85}"/>
                </a:ext>
              </a:extLst>
            </p:cNvPr>
            <p:cNvSpPr>
              <a:spLocks noChangeArrowheads="1"/>
            </p:cNvSpPr>
            <p:nvPr/>
          </p:nvSpPr>
          <p:spPr bwMode="auto">
            <a:xfrm>
              <a:off x="276225" y="4457700"/>
              <a:ext cx="1584325" cy="863600"/>
            </a:xfrm>
            <a:prstGeom prst="flowChartAlternateProcess">
              <a:avLst/>
            </a:prstGeom>
            <a:solidFill>
              <a:schemeClr val="accent6">
                <a:lumMod val="60000"/>
                <a:lumOff val="40000"/>
              </a:schemeClr>
            </a:solidFill>
            <a:ln w="19050">
              <a:solidFill>
                <a:schemeClr val="tx1"/>
              </a:solidFill>
              <a:miter lim="800000"/>
              <a:headEnd/>
              <a:tailEnd/>
            </a:ln>
          </p:spPr>
          <p:txBody>
            <a:bodyPr wrap="none" anchor="ct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eaLnBrk="1" hangingPunct="1">
                <a:spcBef>
                  <a:spcPct val="0"/>
                </a:spcBef>
              </a:pPr>
              <a:endParaRPr lang="en-GB" altLang="en-US">
                <a:solidFill>
                  <a:schemeClr val="tx1"/>
                </a:solidFill>
                <a:latin typeface="Times" panose="02020603050405020304" pitchFamily="18" charset="0"/>
              </a:endParaRPr>
            </a:p>
          </p:txBody>
        </p:sp>
        <p:sp>
          <p:nvSpPr>
            <p:cNvPr id="14" name="Text Box 9">
              <a:extLst>
                <a:ext uri="{FF2B5EF4-FFF2-40B4-BE49-F238E27FC236}">
                  <a16:creationId xmlns:a16="http://schemas.microsoft.com/office/drawing/2014/main" id="{B763DACC-7953-5924-96E7-18F47806B81F}"/>
                </a:ext>
              </a:extLst>
            </p:cNvPr>
            <p:cNvSpPr txBox="1">
              <a:spLocks noChangeArrowheads="1"/>
            </p:cNvSpPr>
            <p:nvPr/>
          </p:nvSpPr>
          <p:spPr bwMode="auto">
            <a:xfrm>
              <a:off x="297656" y="4538662"/>
              <a:ext cx="1541462" cy="701675"/>
            </a:xfrm>
            <a:prstGeom prst="rect">
              <a:avLst/>
            </a:prstGeom>
            <a:noFill/>
            <a:ln>
              <a:noFill/>
            </a:ln>
            <a:effectLst/>
          </p:spPr>
          <p:txBody>
            <a:bodyPr>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algn="ctr" eaLnBrk="1" hangingPunct="1">
                <a:spcBef>
                  <a:spcPct val="50000"/>
                </a:spcBef>
                <a:defRPr/>
              </a:pPr>
              <a:r>
                <a:rPr lang="en-GB" altLang="en-US" sz="2000" dirty="0">
                  <a:solidFill>
                    <a:schemeClr val="tx1"/>
                  </a:solidFill>
                </a:rPr>
                <a:t>Not used in time</a:t>
              </a:r>
            </a:p>
          </p:txBody>
        </p:sp>
      </p:grpSp>
      <p:grpSp>
        <p:nvGrpSpPr>
          <p:cNvPr id="19" name="Group 18" descr="food is wasted due to personal preference">
            <a:extLst>
              <a:ext uri="{FF2B5EF4-FFF2-40B4-BE49-F238E27FC236}">
                <a16:creationId xmlns:a16="http://schemas.microsoft.com/office/drawing/2014/main" id="{617DAFDF-2B0E-0931-B6E3-E62ED059BC38}"/>
              </a:ext>
            </a:extLst>
          </p:cNvPr>
          <p:cNvGrpSpPr/>
          <p:nvPr/>
        </p:nvGrpSpPr>
        <p:grpSpPr>
          <a:xfrm>
            <a:off x="10335668" y="2927977"/>
            <a:ext cx="1584325" cy="863600"/>
            <a:chOff x="276225" y="4457700"/>
            <a:chExt cx="1584325" cy="863600"/>
          </a:xfrm>
        </p:grpSpPr>
        <p:sp>
          <p:nvSpPr>
            <p:cNvPr id="20" name="AutoShape 8">
              <a:extLst>
                <a:ext uri="{FF2B5EF4-FFF2-40B4-BE49-F238E27FC236}">
                  <a16:creationId xmlns:a16="http://schemas.microsoft.com/office/drawing/2014/main" id="{A02FF6C0-D032-5AC0-AA30-B3376C4F4EE6}"/>
                </a:ext>
              </a:extLst>
            </p:cNvPr>
            <p:cNvSpPr>
              <a:spLocks noChangeArrowheads="1"/>
            </p:cNvSpPr>
            <p:nvPr/>
          </p:nvSpPr>
          <p:spPr bwMode="auto">
            <a:xfrm>
              <a:off x="276225" y="4457700"/>
              <a:ext cx="1584325" cy="863600"/>
            </a:xfrm>
            <a:prstGeom prst="flowChartAlternateProcess">
              <a:avLst/>
            </a:prstGeom>
            <a:solidFill>
              <a:srgbClr val="52BA5B"/>
            </a:solidFill>
            <a:ln w="19050">
              <a:solidFill>
                <a:schemeClr val="tx1"/>
              </a:solidFill>
              <a:miter lim="800000"/>
              <a:headEnd/>
              <a:tailEnd/>
            </a:ln>
          </p:spPr>
          <p:txBody>
            <a:bodyPr wrap="none" anchor="ct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eaLnBrk="1" hangingPunct="1">
                <a:spcBef>
                  <a:spcPct val="0"/>
                </a:spcBef>
              </a:pPr>
              <a:endParaRPr lang="en-GB" altLang="en-US">
                <a:solidFill>
                  <a:schemeClr val="tx1"/>
                </a:solidFill>
                <a:latin typeface="Times" panose="02020603050405020304" pitchFamily="18" charset="0"/>
              </a:endParaRPr>
            </a:p>
          </p:txBody>
        </p:sp>
        <p:sp>
          <p:nvSpPr>
            <p:cNvPr id="21" name="Text Box 9">
              <a:extLst>
                <a:ext uri="{FF2B5EF4-FFF2-40B4-BE49-F238E27FC236}">
                  <a16:creationId xmlns:a16="http://schemas.microsoft.com/office/drawing/2014/main" id="{06CE3A41-F8F4-8E12-F7DA-93DEBDE30747}"/>
                </a:ext>
              </a:extLst>
            </p:cNvPr>
            <p:cNvSpPr txBox="1">
              <a:spLocks noChangeArrowheads="1"/>
            </p:cNvSpPr>
            <p:nvPr/>
          </p:nvSpPr>
          <p:spPr bwMode="auto">
            <a:xfrm>
              <a:off x="297656" y="4538662"/>
              <a:ext cx="1541462" cy="677108"/>
            </a:xfrm>
            <a:prstGeom prst="rect">
              <a:avLst/>
            </a:prstGeom>
            <a:noFill/>
            <a:ln>
              <a:noFill/>
            </a:ln>
            <a:effectLst/>
          </p:spPr>
          <p:txBody>
            <a:bodyPr>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algn="ctr" eaLnBrk="1" hangingPunct="1">
                <a:spcBef>
                  <a:spcPct val="50000"/>
                </a:spcBef>
                <a:defRPr/>
              </a:pPr>
              <a:r>
                <a:rPr lang="en-GB" altLang="en-US" sz="1900" dirty="0">
                  <a:solidFill>
                    <a:schemeClr val="tx1"/>
                  </a:solidFill>
                </a:rPr>
                <a:t>Personal preference</a:t>
              </a:r>
            </a:p>
          </p:txBody>
        </p:sp>
      </p:grpSp>
      <p:grpSp>
        <p:nvGrpSpPr>
          <p:cNvPr id="22" name="Group 21" descr="too much is prepared, served or cooked">
            <a:extLst>
              <a:ext uri="{FF2B5EF4-FFF2-40B4-BE49-F238E27FC236}">
                <a16:creationId xmlns:a16="http://schemas.microsoft.com/office/drawing/2014/main" id="{C94DC9AD-530B-FF3B-D45A-BDD075B8B75B}"/>
              </a:ext>
            </a:extLst>
          </p:cNvPr>
          <p:cNvGrpSpPr/>
          <p:nvPr/>
        </p:nvGrpSpPr>
        <p:grpSpPr>
          <a:xfrm>
            <a:off x="8083820" y="3567767"/>
            <a:ext cx="1584325" cy="863600"/>
            <a:chOff x="276225" y="4457700"/>
            <a:chExt cx="1584325" cy="863600"/>
          </a:xfrm>
        </p:grpSpPr>
        <p:sp>
          <p:nvSpPr>
            <p:cNvPr id="23" name="AutoShape 8">
              <a:extLst>
                <a:ext uri="{FF2B5EF4-FFF2-40B4-BE49-F238E27FC236}">
                  <a16:creationId xmlns:a16="http://schemas.microsoft.com/office/drawing/2014/main" id="{C1949886-620F-CF11-F2A6-719AB9A6708C}"/>
                </a:ext>
              </a:extLst>
            </p:cNvPr>
            <p:cNvSpPr>
              <a:spLocks noChangeArrowheads="1"/>
            </p:cNvSpPr>
            <p:nvPr/>
          </p:nvSpPr>
          <p:spPr bwMode="auto">
            <a:xfrm>
              <a:off x="276225" y="4457700"/>
              <a:ext cx="1584325" cy="863600"/>
            </a:xfrm>
            <a:prstGeom prst="flowChartAlternateProcess">
              <a:avLst/>
            </a:prstGeom>
            <a:solidFill>
              <a:schemeClr val="accent6">
                <a:lumMod val="20000"/>
                <a:lumOff val="80000"/>
              </a:schemeClr>
            </a:solidFill>
            <a:ln w="19050">
              <a:solidFill>
                <a:schemeClr val="tx1"/>
              </a:solidFill>
              <a:miter lim="800000"/>
              <a:headEnd/>
              <a:tailEnd/>
            </a:ln>
          </p:spPr>
          <p:txBody>
            <a:bodyPr wrap="none" anchor="ct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eaLnBrk="1" hangingPunct="1">
                <a:spcBef>
                  <a:spcPct val="0"/>
                </a:spcBef>
              </a:pPr>
              <a:endParaRPr lang="en-GB" altLang="en-US" dirty="0">
                <a:solidFill>
                  <a:schemeClr val="tx1"/>
                </a:solidFill>
                <a:latin typeface="Times" panose="02020603050405020304" pitchFamily="18" charset="0"/>
              </a:endParaRPr>
            </a:p>
          </p:txBody>
        </p:sp>
        <p:sp>
          <p:nvSpPr>
            <p:cNvPr id="24" name="Text Box 9">
              <a:extLst>
                <a:ext uri="{FF2B5EF4-FFF2-40B4-BE49-F238E27FC236}">
                  <a16:creationId xmlns:a16="http://schemas.microsoft.com/office/drawing/2014/main" id="{2F073F4E-F278-1CCE-6130-3985EF8B2F5F}"/>
                </a:ext>
              </a:extLst>
            </p:cNvPr>
            <p:cNvSpPr txBox="1">
              <a:spLocks noChangeArrowheads="1"/>
            </p:cNvSpPr>
            <p:nvPr/>
          </p:nvSpPr>
          <p:spPr bwMode="auto">
            <a:xfrm>
              <a:off x="297656" y="4587655"/>
              <a:ext cx="1541462" cy="646331"/>
            </a:xfrm>
            <a:prstGeom prst="rect">
              <a:avLst/>
            </a:prstGeom>
            <a:noFill/>
            <a:ln>
              <a:noFill/>
            </a:ln>
            <a:effectLst/>
          </p:spPr>
          <p:txBody>
            <a:bodyPr>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algn="ctr" eaLnBrk="1" hangingPunct="1">
                <a:spcBef>
                  <a:spcPct val="50000"/>
                </a:spcBef>
                <a:defRPr/>
              </a:pPr>
              <a:r>
                <a:rPr lang="en-GB" altLang="en-US" sz="1200" dirty="0">
                  <a:solidFill>
                    <a:schemeClr val="tx1"/>
                  </a:solidFill>
                </a:rPr>
                <a:t>Prepared, served or cooked too much</a:t>
              </a:r>
            </a:p>
          </p:txBody>
        </p:sp>
      </p:grpSp>
      <p:grpSp>
        <p:nvGrpSpPr>
          <p:cNvPr id="27" name="Group 26" descr="food is wasted for many other reasons">
            <a:extLst>
              <a:ext uri="{FF2B5EF4-FFF2-40B4-BE49-F238E27FC236}">
                <a16:creationId xmlns:a16="http://schemas.microsoft.com/office/drawing/2014/main" id="{B74C4109-A797-BEC7-92E4-074F9FBF3AE8}"/>
              </a:ext>
            </a:extLst>
          </p:cNvPr>
          <p:cNvGrpSpPr/>
          <p:nvPr/>
        </p:nvGrpSpPr>
        <p:grpSpPr>
          <a:xfrm>
            <a:off x="9987174" y="4107504"/>
            <a:ext cx="1584325" cy="863600"/>
            <a:chOff x="276225" y="4457700"/>
            <a:chExt cx="1584325" cy="863600"/>
          </a:xfrm>
        </p:grpSpPr>
        <p:sp>
          <p:nvSpPr>
            <p:cNvPr id="28" name="AutoShape 8">
              <a:extLst>
                <a:ext uri="{FF2B5EF4-FFF2-40B4-BE49-F238E27FC236}">
                  <a16:creationId xmlns:a16="http://schemas.microsoft.com/office/drawing/2014/main" id="{E48303BF-84BE-05A7-F426-17C6249AE3E3}"/>
                </a:ext>
              </a:extLst>
            </p:cNvPr>
            <p:cNvSpPr>
              <a:spLocks noChangeArrowheads="1"/>
            </p:cNvSpPr>
            <p:nvPr/>
          </p:nvSpPr>
          <p:spPr bwMode="auto">
            <a:xfrm>
              <a:off x="276225" y="4457700"/>
              <a:ext cx="1584325" cy="863600"/>
            </a:xfrm>
            <a:prstGeom prst="flowChartAlternateProcess">
              <a:avLst/>
            </a:prstGeom>
            <a:solidFill>
              <a:schemeClr val="accent6"/>
            </a:solidFill>
            <a:ln w="19050">
              <a:solidFill>
                <a:schemeClr val="tx1"/>
              </a:solidFill>
              <a:miter lim="800000"/>
              <a:headEnd/>
              <a:tailEnd/>
            </a:ln>
          </p:spPr>
          <p:txBody>
            <a:bodyPr wrap="none" anchor="ct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eaLnBrk="1" hangingPunct="1">
                <a:spcBef>
                  <a:spcPct val="0"/>
                </a:spcBef>
              </a:pPr>
              <a:endParaRPr lang="en-GB" altLang="en-US">
                <a:solidFill>
                  <a:schemeClr val="tx1"/>
                </a:solidFill>
                <a:latin typeface="Times" panose="02020603050405020304" pitchFamily="18" charset="0"/>
              </a:endParaRPr>
            </a:p>
          </p:txBody>
        </p:sp>
        <p:sp>
          <p:nvSpPr>
            <p:cNvPr id="29" name="Text Box 9">
              <a:extLst>
                <a:ext uri="{FF2B5EF4-FFF2-40B4-BE49-F238E27FC236}">
                  <a16:creationId xmlns:a16="http://schemas.microsoft.com/office/drawing/2014/main" id="{B1B99BD7-DA81-7FB5-B79F-F75614266199}"/>
                </a:ext>
              </a:extLst>
            </p:cNvPr>
            <p:cNvSpPr txBox="1">
              <a:spLocks noChangeArrowheads="1"/>
            </p:cNvSpPr>
            <p:nvPr/>
          </p:nvSpPr>
          <p:spPr bwMode="auto">
            <a:xfrm>
              <a:off x="297656" y="4689445"/>
              <a:ext cx="1541462" cy="400110"/>
            </a:xfrm>
            <a:prstGeom prst="rect">
              <a:avLst/>
            </a:prstGeom>
            <a:noFill/>
            <a:ln>
              <a:noFill/>
            </a:ln>
            <a:effectLst/>
          </p:spPr>
          <p:txBody>
            <a:bodyPr>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algn="ctr" eaLnBrk="1" hangingPunct="1">
                <a:spcBef>
                  <a:spcPct val="50000"/>
                </a:spcBef>
                <a:defRPr/>
              </a:pPr>
              <a:r>
                <a:rPr lang="en-GB" altLang="en-US" sz="2000" dirty="0">
                  <a:solidFill>
                    <a:schemeClr val="tx1"/>
                  </a:solidFill>
                </a:rPr>
                <a:t>Other</a:t>
              </a:r>
            </a:p>
          </p:txBody>
        </p:sp>
      </p:grpSp>
    </p:spTree>
    <p:extLst>
      <p:ext uri="{BB962C8B-B14F-4D97-AF65-F5344CB8AC3E}">
        <p14:creationId xmlns:p14="http://schemas.microsoft.com/office/powerpoint/2010/main" val="295610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image of slide">
            <a:extLst>
              <a:ext uri="{FF2B5EF4-FFF2-40B4-BE49-F238E27FC236}">
                <a16:creationId xmlns:a16="http://schemas.microsoft.com/office/drawing/2014/main" id="{37B198F7-9D0B-3804-8D3F-CDB8CB974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10" name="Title 1">
            <a:extLst>
              <a:ext uri="{FF2B5EF4-FFF2-40B4-BE49-F238E27FC236}">
                <a16:creationId xmlns:a16="http://schemas.microsoft.com/office/drawing/2014/main" id="{A63B3923-B2B3-F86B-20B6-0213A664118A}"/>
              </a:ext>
            </a:extLst>
          </p:cNvPr>
          <p:cNvSpPr txBox="1">
            <a:spLocks noGrp="1"/>
          </p:cNvSpPr>
          <p:nvPr>
            <p:ph type="title" idx="4294967295"/>
          </p:nvPr>
        </p:nvSpPr>
        <p:spPr>
          <a:xfrm>
            <a:off x="3752541" y="509246"/>
            <a:ext cx="4686918" cy="56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altLang="en-US" sz="3200" b="1" dirty="0">
                <a:latin typeface="Calibri Light" panose="020F0302020204030204" pitchFamily="34" charset="0"/>
                <a:cs typeface="Calibri Light" panose="020F0302020204030204" pitchFamily="34" charset="0"/>
              </a:rPr>
              <a:t>How to reduce food waste</a:t>
            </a:r>
            <a:endParaRPr kumimoji="0" lang="en-GB" altLang="en-US" sz="32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A circular diagram starting with planning ahead, followed by an arrow to buy what you need, followed by an arrow to store correctly, followed by an arrow to cook the right amount, followed by an arrow to eat it all or store leftovers for later, followed by an arrow to recycle what you can't eat, followed by an arrow to the start of planning ahead.">
            <a:extLst>
              <a:ext uri="{FF2B5EF4-FFF2-40B4-BE49-F238E27FC236}">
                <a16:creationId xmlns:a16="http://schemas.microsoft.com/office/drawing/2014/main" id="{781BE901-B975-9A7A-3071-5750335C6F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83" t="8365" r="5030" b="2211"/>
          <a:stretch/>
        </p:blipFill>
        <p:spPr bwMode="auto">
          <a:xfrm>
            <a:off x="3802993" y="1443962"/>
            <a:ext cx="4586014" cy="439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90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image of slide">
            <a:extLst>
              <a:ext uri="{FF2B5EF4-FFF2-40B4-BE49-F238E27FC236}">
                <a16:creationId xmlns:a16="http://schemas.microsoft.com/office/drawing/2014/main" id="{980AFABC-DAF8-09E8-6B4B-57365800C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3" name="Title 1">
            <a:extLst>
              <a:ext uri="{FF2B5EF4-FFF2-40B4-BE49-F238E27FC236}">
                <a16:creationId xmlns:a16="http://schemas.microsoft.com/office/drawing/2014/main" id="{75026298-144E-4C9D-37E9-BDBFC6BD509A}"/>
              </a:ext>
            </a:extLst>
          </p:cNvPr>
          <p:cNvSpPr txBox="1">
            <a:spLocks noGrp="1"/>
          </p:cNvSpPr>
          <p:nvPr>
            <p:ph type="title" idx="4294967295"/>
          </p:nvPr>
        </p:nvSpPr>
        <p:spPr>
          <a:xfrm>
            <a:off x="1905928" y="480494"/>
            <a:ext cx="8380144" cy="7254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rPr>
              <a:t>Love Food Hate Waste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3">
            <a:extLst>
              <a:ext uri="{FF2B5EF4-FFF2-40B4-BE49-F238E27FC236}">
                <a16:creationId xmlns:a16="http://schemas.microsoft.com/office/drawing/2014/main" id="{36279C68-D1C6-66A4-A9BE-3CA240DCEF74}"/>
              </a:ext>
            </a:extLst>
          </p:cNvPr>
          <p:cNvSpPr txBox="1">
            <a:spLocks noChangeArrowheads="1"/>
          </p:cNvSpPr>
          <p:nvPr/>
        </p:nvSpPr>
        <p:spPr bwMode="auto">
          <a:xfrm>
            <a:off x="910488" y="1351508"/>
            <a:ext cx="6095953" cy="4154984"/>
          </a:xfrm>
          <a:prstGeom prst="rect">
            <a:avLst/>
          </a:prstGeom>
          <a:noFill/>
          <a:ln>
            <a:noFill/>
          </a:ln>
        </p:spPr>
        <p:txBody>
          <a:bodyPr wrap="square">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marL="342900" indent="-342900">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WRAP launched Love Food Hate Waste in 2007 to help UK households recognise and tackle food waste</a:t>
            </a:r>
          </a:p>
          <a:p>
            <a:pPr eaLnBrk="1" hangingPunct="1">
              <a:spcBef>
                <a:spcPct val="0"/>
              </a:spcBef>
              <a:defRPr/>
            </a:pPr>
            <a:endParaRPr lang="en-GB" altLang="en-US"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Leicestershire County Council support WRAP’s Love Food Hate Waste campaign, are part of WRAP’s Household Food Waste Working Group and are a signatory of </a:t>
            </a:r>
            <a:r>
              <a:rPr lang="en-GB" altLang="en-US" dirty="0" err="1">
                <a:solidFill>
                  <a:schemeClr val="tx1"/>
                </a:solidFill>
                <a:latin typeface="Calibri Light" panose="020F0302020204030204" pitchFamily="34" charset="0"/>
                <a:cs typeface="Calibri Light" panose="020F0302020204030204" pitchFamily="34" charset="0"/>
              </a:rPr>
              <a:t>Courtauld</a:t>
            </a:r>
            <a:r>
              <a:rPr lang="en-GB" altLang="en-US" dirty="0">
                <a:solidFill>
                  <a:schemeClr val="tx1"/>
                </a:solidFill>
                <a:latin typeface="Calibri Light" panose="020F0302020204030204" pitchFamily="34" charset="0"/>
                <a:cs typeface="Calibri Light" panose="020F0302020204030204" pitchFamily="34" charset="0"/>
              </a:rPr>
              <a:t> 2030</a:t>
            </a:r>
          </a:p>
          <a:p>
            <a:pPr eaLnBrk="1" hangingPunct="1">
              <a:spcBef>
                <a:spcPct val="0"/>
              </a:spcBef>
              <a:defRPr/>
            </a:pPr>
            <a:endParaRPr lang="en-GB" altLang="en-US"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Support Food Waste Action Week in March   </a:t>
            </a:r>
          </a:p>
        </p:txBody>
      </p:sp>
      <p:pic>
        <p:nvPicPr>
          <p:cNvPr id="6" name="Picture 5" descr="green circle containing the wording 'proud to support love food hate waste'">
            <a:extLst>
              <a:ext uri="{FF2B5EF4-FFF2-40B4-BE49-F238E27FC236}">
                <a16:creationId xmlns:a16="http://schemas.microsoft.com/office/drawing/2014/main" id="{0A391433-F9E3-7305-FFEB-311F610CDAEA}"/>
              </a:ext>
            </a:extLst>
          </p:cNvPr>
          <p:cNvPicPr>
            <a:picLocks noChangeAspect="1"/>
          </p:cNvPicPr>
          <p:nvPr/>
        </p:nvPicPr>
        <p:blipFill>
          <a:blip r:embed="rId4"/>
          <a:stretch>
            <a:fillRect/>
          </a:stretch>
        </p:blipFill>
        <p:spPr>
          <a:xfrm>
            <a:off x="7246375" y="1205938"/>
            <a:ext cx="3876675" cy="3876675"/>
          </a:xfrm>
          <a:prstGeom prst="rect">
            <a:avLst/>
          </a:prstGeom>
        </p:spPr>
      </p:pic>
    </p:spTree>
    <p:extLst>
      <p:ext uri="{BB962C8B-B14F-4D97-AF65-F5344CB8AC3E}">
        <p14:creationId xmlns:p14="http://schemas.microsoft.com/office/powerpoint/2010/main" val="390141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image of slide">
            <a:extLst>
              <a:ext uri="{FF2B5EF4-FFF2-40B4-BE49-F238E27FC236}">
                <a16:creationId xmlns:a16="http://schemas.microsoft.com/office/drawing/2014/main" id="{E506F17B-BFF5-402E-B2B9-D749B971F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5" name="Title 4">
            <a:extLst>
              <a:ext uri="{FF2B5EF4-FFF2-40B4-BE49-F238E27FC236}">
                <a16:creationId xmlns:a16="http://schemas.microsoft.com/office/drawing/2014/main" id="{45158428-92D5-63BC-C4D9-FE865A9D056B}"/>
              </a:ext>
            </a:extLst>
          </p:cNvPr>
          <p:cNvSpPr txBox="1">
            <a:spLocks noGrp="1"/>
          </p:cNvSpPr>
          <p:nvPr>
            <p:ph type="title" idx="4294967295"/>
          </p:nvPr>
        </p:nvSpPr>
        <p:spPr>
          <a:xfrm>
            <a:off x="2229651" y="457287"/>
            <a:ext cx="773269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n-lt"/>
                <a:ea typeface="+mn-ea"/>
                <a:cs typeface="+mn-cs"/>
              </a:rPr>
              <a:t>The Waste Initiatives Team</a:t>
            </a:r>
          </a:p>
        </p:txBody>
      </p:sp>
      <p:sp>
        <p:nvSpPr>
          <p:cNvPr id="8" name="TextBox 3">
            <a:extLst>
              <a:ext uri="{FF2B5EF4-FFF2-40B4-BE49-F238E27FC236}">
                <a16:creationId xmlns:a16="http://schemas.microsoft.com/office/drawing/2014/main" id="{B8B95C69-687E-1674-E8BB-85A63D486483}"/>
              </a:ext>
            </a:extLst>
          </p:cNvPr>
          <p:cNvSpPr txBox="1">
            <a:spLocks noChangeArrowheads="1"/>
          </p:cNvSpPr>
          <p:nvPr/>
        </p:nvSpPr>
        <p:spPr bwMode="auto">
          <a:xfrm>
            <a:off x="710726" y="1388382"/>
            <a:ext cx="6984919" cy="4912114"/>
          </a:xfrm>
          <a:prstGeom prst="rect">
            <a:avLst/>
          </a:prstGeom>
          <a:noFill/>
          <a:ln>
            <a:noFill/>
          </a:ln>
        </p:spPr>
        <p:txBody>
          <a:bodyPr wrap="square">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Deliver free talks to schools, community groups and other organisations</a:t>
            </a:r>
          </a:p>
          <a:p>
            <a:pPr eaLnBrk="1" hangingPunct="1">
              <a:spcBef>
                <a:spcPct val="0"/>
              </a:spcBef>
              <a:defRPr/>
            </a:pPr>
            <a:endParaRPr lang="en-GB" altLang="en-US" sz="1800"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Attend events/roadshows throughout the county</a:t>
            </a:r>
          </a:p>
          <a:p>
            <a:pPr eaLnBrk="1" hangingPunct="1">
              <a:spcBef>
                <a:spcPct val="0"/>
              </a:spcBef>
              <a:defRPr/>
            </a:pPr>
            <a:endParaRPr lang="en-GB" altLang="en-US" sz="1800"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Topics we cover are; home composting, food waste, contamination/recycling, reuse and textiles</a:t>
            </a:r>
          </a:p>
          <a:p>
            <a:pPr eaLnBrk="1" hangingPunct="1">
              <a:spcBef>
                <a:spcPct val="0"/>
              </a:spcBef>
              <a:defRPr/>
            </a:pPr>
            <a:endParaRPr lang="en-GB" altLang="en-US" sz="1800"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We also run and manage a volunteer programme called Environment Action Volunteers – visit </a:t>
            </a:r>
            <a:r>
              <a:rPr lang="en-GB" altLang="en-US" dirty="0">
                <a:solidFill>
                  <a:schemeClr val="tx1"/>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www.lesswaste.org.uk</a:t>
            </a:r>
            <a:r>
              <a:rPr lang="en-GB" altLang="en-US" dirty="0">
                <a:solidFill>
                  <a:schemeClr val="tx1"/>
                </a:solidFill>
                <a:latin typeface="Calibri Light" panose="020F0302020204030204" pitchFamily="34" charset="0"/>
                <a:cs typeface="Calibri Light" panose="020F0302020204030204" pitchFamily="34" charset="0"/>
              </a:rPr>
              <a:t> to find out more</a:t>
            </a:r>
          </a:p>
          <a:p>
            <a:pPr eaLnBrk="1" hangingPunct="1">
              <a:spcBef>
                <a:spcPct val="0"/>
              </a:spcBef>
              <a:defRPr/>
            </a:pPr>
            <a:endParaRPr lang="en-GB" altLang="en-US" dirty="0">
              <a:solidFill>
                <a:schemeClr val="tx1"/>
              </a:solidFill>
              <a:latin typeface="Calibri Light" panose="020F0302020204030204" pitchFamily="34" charset="0"/>
              <a:cs typeface="Calibri Light" panose="020F0302020204030204" pitchFamily="34" charset="0"/>
            </a:endParaRPr>
          </a:p>
          <a:p>
            <a:pPr algn="ctr"/>
            <a:r>
              <a:rPr lang="en-GB" sz="1800" b="1" dirty="0">
                <a:latin typeface="Calibri" panose="020F0502020204030204" pitchFamily="34" charset="0"/>
                <a:ea typeface="Calibri" panose="020F0502020204030204" pitchFamily="34" charset="0"/>
                <a:cs typeface="Times New Roman" panose="02020603050405020304" pitchFamily="18" charset="0"/>
              </a:rPr>
              <a:t>waste.prevention@leics.gov.uk | 0116 305700</a:t>
            </a:r>
          </a:p>
          <a:p>
            <a:pPr algn="ctr"/>
            <a:r>
              <a:rPr lang="en-GB" sz="1800" b="1"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www.lesswaste.org.uk</a:t>
            </a:r>
            <a:r>
              <a:rPr lang="en-GB" sz="1800" b="1"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2" name="Picture 1" descr="two members of the waste initiatives team behind a display board at an event">
            <a:extLst>
              <a:ext uri="{FF2B5EF4-FFF2-40B4-BE49-F238E27FC236}">
                <a16:creationId xmlns:a16="http://schemas.microsoft.com/office/drawing/2014/main" id="{F96D9F07-DF4D-39DB-1797-3363436342AA}"/>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19128" r="9950"/>
          <a:stretch>
            <a:fillRect/>
          </a:stretch>
        </p:blipFill>
        <p:spPr bwMode="auto">
          <a:xfrm>
            <a:off x="8764487" y="1388382"/>
            <a:ext cx="3028226" cy="2039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descr="A person standing under a gazebo at an event">
            <a:extLst>
              <a:ext uri="{FF2B5EF4-FFF2-40B4-BE49-F238E27FC236}">
                <a16:creationId xmlns:a16="http://schemas.microsoft.com/office/drawing/2014/main" id="{7B96B8C9-A852-E094-CD62-9AD737A82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9829" y="3103390"/>
            <a:ext cx="2719469" cy="2039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751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image of slide">
            <a:extLst>
              <a:ext uri="{FF2B5EF4-FFF2-40B4-BE49-F238E27FC236}">
                <a16:creationId xmlns:a16="http://schemas.microsoft.com/office/drawing/2014/main" id="{39F18EF8-417C-57E5-ABF4-EC2A2337D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3"/>
            <a:ext cx="12192000" cy="6860032"/>
          </a:xfrm>
          <a:prstGeom prst="rect">
            <a:avLst/>
          </a:prstGeom>
        </p:spPr>
      </p:pic>
      <p:sp>
        <p:nvSpPr>
          <p:cNvPr id="6" name="Title 1">
            <a:extLst>
              <a:ext uri="{FF2B5EF4-FFF2-40B4-BE49-F238E27FC236}">
                <a16:creationId xmlns:a16="http://schemas.microsoft.com/office/drawing/2014/main" id="{4833FC13-498E-005A-ECD2-0E4DD513E8CF}"/>
              </a:ext>
            </a:extLst>
          </p:cNvPr>
          <p:cNvSpPr txBox="1">
            <a:spLocks noGrp="1"/>
          </p:cNvSpPr>
          <p:nvPr>
            <p:ph type="title" idx="4294967295"/>
          </p:nvPr>
        </p:nvSpPr>
        <p:spPr>
          <a:xfrm>
            <a:off x="666484" y="457781"/>
            <a:ext cx="10515600" cy="7254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j-lt"/>
                <a:ea typeface="+mj-ea"/>
                <a:cs typeface="+mj-cs"/>
              </a:rPr>
              <a:t>How we spread the message…</a:t>
            </a:r>
          </a:p>
        </p:txBody>
      </p:sp>
      <p:sp>
        <p:nvSpPr>
          <p:cNvPr id="4" name="TextBox 3">
            <a:extLst>
              <a:ext uri="{FF2B5EF4-FFF2-40B4-BE49-F238E27FC236}">
                <a16:creationId xmlns:a16="http://schemas.microsoft.com/office/drawing/2014/main" id="{9F220541-E8C9-7691-BFC6-D7A2322ACBB5}"/>
              </a:ext>
            </a:extLst>
          </p:cNvPr>
          <p:cNvSpPr txBox="1">
            <a:spLocks noChangeArrowheads="1"/>
          </p:cNvSpPr>
          <p:nvPr/>
        </p:nvSpPr>
        <p:spPr bwMode="auto">
          <a:xfrm>
            <a:off x="711158" y="1612102"/>
            <a:ext cx="7240145" cy="4247317"/>
          </a:xfrm>
          <a:prstGeom prst="rect">
            <a:avLst/>
          </a:prstGeom>
          <a:noFill/>
          <a:ln>
            <a:noFill/>
          </a:ln>
        </p:spPr>
        <p:txBody>
          <a:bodyPr wrap="square">
            <a:spAutoFit/>
          </a:bodyPr>
          <a:lstStyle>
            <a:lvl1pPr>
              <a:spcBef>
                <a:spcPct val="20000"/>
              </a:spcBef>
              <a:defRPr sz="2400">
                <a:solidFill>
                  <a:srgbClr val="0F2B5B"/>
                </a:solidFill>
                <a:latin typeface="Futura"/>
              </a:defRPr>
            </a:lvl1pPr>
            <a:lvl2pPr marL="742950" indent="-285750">
              <a:spcBef>
                <a:spcPct val="20000"/>
              </a:spcBef>
              <a:buFont typeface="Times" panose="02020603050405020304" pitchFamily="18" charset="0"/>
              <a:buChar char="•"/>
              <a:defRPr sz="2400">
                <a:solidFill>
                  <a:srgbClr val="0F2B5B"/>
                </a:solidFill>
                <a:latin typeface="Futura"/>
              </a:defRPr>
            </a:lvl2pPr>
            <a:lvl3pPr marL="1143000" indent="-228600">
              <a:spcBef>
                <a:spcPct val="20000"/>
              </a:spcBef>
              <a:buChar char="–"/>
              <a:defRPr sz="2400" b="1">
                <a:solidFill>
                  <a:srgbClr val="0F2B5B"/>
                </a:solidFill>
                <a:latin typeface="Futura"/>
              </a:defRPr>
            </a:lvl3pPr>
            <a:lvl4pPr marL="1600200" indent="-228600">
              <a:spcBef>
                <a:spcPct val="20000"/>
              </a:spcBef>
              <a:buFont typeface="Times" panose="02020603050405020304" pitchFamily="18" charset="0"/>
              <a:buChar char="•"/>
              <a:defRPr sz="2000">
                <a:solidFill>
                  <a:srgbClr val="0F2B5B"/>
                </a:solidFill>
                <a:latin typeface="Futura"/>
              </a:defRPr>
            </a:lvl4pPr>
            <a:lvl5pPr marL="2057400" indent="-228600">
              <a:spcBef>
                <a:spcPct val="20000"/>
              </a:spcBef>
              <a:defRPr sz="2000">
                <a:solidFill>
                  <a:srgbClr val="0F2B5B"/>
                </a:solidFill>
                <a:latin typeface="Futura"/>
              </a:defRPr>
            </a:lvl5pPr>
            <a:lvl6pPr marL="2514600" indent="-228600" eaLnBrk="0" fontAlgn="base" hangingPunct="0">
              <a:spcBef>
                <a:spcPct val="20000"/>
              </a:spcBef>
              <a:spcAft>
                <a:spcPct val="0"/>
              </a:spcAft>
              <a:defRPr sz="2000">
                <a:solidFill>
                  <a:srgbClr val="0F2B5B"/>
                </a:solidFill>
                <a:latin typeface="Futura"/>
              </a:defRPr>
            </a:lvl6pPr>
            <a:lvl7pPr marL="2971800" indent="-228600" eaLnBrk="0" fontAlgn="base" hangingPunct="0">
              <a:spcBef>
                <a:spcPct val="20000"/>
              </a:spcBef>
              <a:spcAft>
                <a:spcPct val="0"/>
              </a:spcAft>
              <a:defRPr sz="2000">
                <a:solidFill>
                  <a:srgbClr val="0F2B5B"/>
                </a:solidFill>
                <a:latin typeface="Futura"/>
              </a:defRPr>
            </a:lvl7pPr>
            <a:lvl8pPr marL="3429000" indent="-228600" eaLnBrk="0" fontAlgn="base" hangingPunct="0">
              <a:spcBef>
                <a:spcPct val="20000"/>
              </a:spcBef>
              <a:spcAft>
                <a:spcPct val="0"/>
              </a:spcAft>
              <a:defRPr sz="2000">
                <a:solidFill>
                  <a:srgbClr val="0F2B5B"/>
                </a:solidFill>
                <a:latin typeface="Futura"/>
              </a:defRPr>
            </a:lvl8pPr>
            <a:lvl9pPr marL="3886200" indent="-228600" eaLnBrk="0" fontAlgn="base" hangingPunct="0">
              <a:spcBef>
                <a:spcPct val="20000"/>
              </a:spcBef>
              <a:spcAft>
                <a:spcPct val="0"/>
              </a:spcAft>
              <a:defRPr sz="2000">
                <a:solidFill>
                  <a:srgbClr val="0F2B5B"/>
                </a:solidFill>
                <a:latin typeface="Futura"/>
              </a:defRPr>
            </a:lvl9pPr>
          </a:lstStyle>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Always looking to collaborate with other groups and organisations on food waste prevention projects and campaigns</a:t>
            </a:r>
          </a:p>
          <a:p>
            <a:pPr eaLnBrk="1" hangingPunct="1">
              <a:spcBef>
                <a:spcPct val="0"/>
              </a:spcBef>
              <a:defRPr/>
            </a:pPr>
            <a:endParaRPr lang="en-GB" altLang="en-US" sz="1800"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Work with individuals through Environment Action Volunteers scheme</a:t>
            </a:r>
          </a:p>
          <a:p>
            <a:pPr eaLnBrk="1" hangingPunct="1">
              <a:spcBef>
                <a:spcPct val="0"/>
              </a:spcBef>
              <a:defRPr/>
            </a:pPr>
            <a:endParaRPr lang="en-GB" altLang="en-US" sz="1800"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Seasonal campaigns – Easter, Pancake Day, Chinese New Year, Christmas, Halloween, etc.</a:t>
            </a:r>
          </a:p>
          <a:p>
            <a:pPr eaLnBrk="1" hangingPunct="1">
              <a:spcBef>
                <a:spcPct val="0"/>
              </a:spcBef>
              <a:defRPr/>
            </a:pPr>
            <a:endParaRPr lang="en-GB" altLang="en-US" sz="1800" dirty="0">
              <a:solidFill>
                <a:schemeClr val="tx1"/>
              </a:solidFill>
              <a:latin typeface="Calibri Light" panose="020F0302020204030204" pitchFamily="34" charset="0"/>
              <a:cs typeface="Calibri Light" panose="020F0302020204030204" pitchFamily="34" charset="0"/>
            </a:endParaRPr>
          </a:p>
          <a:p>
            <a:pPr marL="342900" indent="-342900" eaLnBrk="1" hangingPunct="1">
              <a:spcBef>
                <a:spcPct val="0"/>
              </a:spcBef>
              <a:buFont typeface="Wingdings" panose="05000000000000000000" pitchFamily="2" charset="2"/>
              <a:buChar char="q"/>
              <a:defRPr/>
            </a:pPr>
            <a:r>
              <a:rPr lang="en-GB" altLang="en-US" dirty="0">
                <a:solidFill>
                  <a:schemeClr val="tx1"/>
                </a:solidFill>
                <a:latin typeface="Calibri Light" panose="020F0302020204030204" pitchFamily="34" charset="0"/>
                <a:cs typeface="Calibri Light" panose="020F0302020204030204" pitchFamily="34" charset="0"/>
              </a:rPr>
              <a:t>Food Waste Action Week – annual national March campaign</a:t>
            </a:r>
          </a:p>
        </p:txBody>
      </p:sp>
      <p:pic>
        <p:nvPicPr>
          <p:cNvPr id="3" name="Picture 2" descr="green circle containing the wording 'proud to support love food hate waste'">
            <a:extLst>
              <a:ext uri="{FF2B5EF4-FFF2-40B4-BE49-F238E27FC236}">
                <a16:creationId xmlns:a16="http://schemas.microsoft.com/office/drawing/2014/main" id="{7B7A18E2-DC84-0076-640C-5A1969E96A28}"/>
              </a:ext>
            </a:extLst>
          </p:cNvPr>
          <p:cNvPicPr>
            <a:picLocks noChangeAspect="1"/>
          </p:cNvPicPr>
          <p:nvPr/>
        </p:nvPicPr>
        <p:blipFill>
          <a:blip r:embed="rId4"/>
          <a:stretch>
            <a:fillRect/>
          </a:stretch>
        </p:blipFill>
        <p:spPr>
          <a:xfrm>
            <a:off x="8130430" y="1612102"/>
            <a:ext cx="3350412" cy="3350412"/>
          </a:xfrm>
          <a:prstGeom prst="rect">
            <a:avLst/>
          </a:prstGeom>
        </p:spPr>
      </p:pic>
    </p:spTree>
    <p:extLst>
      <p:ext uri="{BB962C8B-B14F-4D97-AF65-F5344CB8AC3E}">
        <p14:creationId xmlns:p14="http://schemas.microsoft.com/office/powerpoint/2010/main" val="322687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image of slide">
            <a:extLst>
              <a:ext uri="{FF2B5EF4-FFF2-40B4-BE49-F238E27FC236}">
                <a16:creationId xmlns:a16="http://schemas.microsoft.com/office/drawing/2014/main" id="{39366F2B-514B-7F96-CF1F-75FE4C9BB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032"/>
            <a:ext cx="12192000" cy="6860032"/>
          </a:xfrm>
          <a:prstGeom prst="rect">
            <a:avLst/>
          </a:prstGeom>
        </p:spPr>
      </p:pic>
      <p:sp>
        <p:nvSpPr>
          <p:cNvPr id="3" name="Title 2">
            <a:extLst>
              <a:ext uri="{FF2B5EF4-FFF2-40B4-BE49-F238E27FC236}">
                <a16:creationId xmlns:a16="http://schemas.microsoft.com/office/drawing/2014/main" id="{CD750B21-00AB-C06B-9267-AC34A5A5725D}"/>
              </a:ext>
            </a:extLst>
          </p:cNvPr>
          <p:cNvSpPr txBox="1">
            <a:spLocks noGrp="1"/>
          </p:cNvSpPr>
          <p:nvPr>
            <p:ph type="title" idx="4294967295"/>
          </p:nvPr>
        </p:nvSpPr>
        <p:spPr>
          <a:xfrm>
            <a:off x="2229650" y="2216513"/>
            <a:ext cx="77326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mn-lt"/>
                <a:ea typeface="+mn-ea"/>
                <a:cs typeface="+mn-cs"/>
              </a:rPr>
              <a:t>Waste Initiatives Team</a:t>
            </a:r>
          </a:p>
        </p:txBody>
      </p:sp>
      <p:sp>
        <p:nvSpPr>
          <p:cNvPr id="4" name="TextBox 3">
            <a:extLst>
              <a:ext uri="{FF2B5EF4-FFF2-40B4-BE49-F238E27FC236}">
                <a16:creationId xmlns:a16="http://schemas.microsoft.com/office/drawing/2014/main" id="{34820636-D1D8-C1D2-186A-E98F80A51A32}"/>
              </a:ext>
            </a:extLst>
          </p:cNvPr>
          <p:cNvSpPr txBox="1"/>
          <p:nvPr/>
        </p:nvSpPr>
        <p:spPr>
          <a:xfrm>
            <a:off x="2229649" y="3047510"/>
            <a:ext cx="7732697" cy="954107"/>
          </a:xfrm>
          <a:prstGeom prst="rect">
            <a:avLst/>
          </a:prstGeom>
          <a:noFill/>
        </p:spPr>
        <p:txBody>
          <a:bodyPr wrap="square" rtlCol="0">
            <a:spAutoFit/>
          </a:bodyPr>
          <a:lstStyle/>
          <a:p>
            <a:pPr algn="ctr"/>
            <a:r>
              <a:rPr lang="en-GB" sz="2800" b="1" dirty="0">
                <a:effectLst/>
                <a:latin typeface="Calibri" panose="020F0502020204030204" pitchFamily="34" charset="0"/>
                <a:ea typeface="Calibri" panose="020F0502020204030204" pitchFamily="34" charset="0"/>
                <a:cs typeface="Times New Roman" panose="02020603050405020304" pitchFamily="18" charset="0"/>
              </a:rPr>
              <a:t>waste.prevention@leics.gov.uk | 0116 305700</a:t>
            </a:r>
          </a:p>
          <a:p>
            <a:pPr algn="ctr"/>
            <a:r>
              <a:rPr lang="en-GB" sz="2800" b="1"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www.lesswaste.org.uk</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3600" dirty="0"/>
          </a:p>
        </p:txBody>
      </p:sp>
    </p:spTree>
    <p:extLst>
      <p:ext uri="{BB962C8B-B14F-4D97-AF65-F5344CB8AC3E}">
        <p14:creationId xmlns:p14="http://schemas.microsoft.com/office/powerpoint/2010/main" val="56542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2C5F832E5364F900595EE937DBA8D" ma:contentTypeVersion="16" ma:contentTypeDescription="Create a new document." ma:contentTypeScope="" ma:versionID="dd3ea72e81b2bcbd267e2b468f65e218">
  <xsd:schema xmlns:xsd="http://www.w3.org/2001/XMLSchema" xmlns:xs="http://www.w3.org/2001/XMLSchema" xmlns:p="http://schemas.microsoft.com/office/2006/metadata/properties" xmlns:ns2="794ad29d-ccd2-4110-92b5-730286fc57b3" xmlns:ns3="105bd375-e5d2-45b9-b21b-5bebc7f6adec" xmlns:ns4="879cc30a-4158-49c5-9cb2-e61862cf406e" targetNamespace="http://schemas.microsoft.com/office/2006/metadata/properties" ma:root="true" ma:fieldsID="e7934d27ee4397c63b838658a7aee12c" ns2:_="" ns3:_="" ns4:_="">
    <xsd:import namespace="794ad29d-ccd2-4110-92b5-730286fc57b3"/>
    <xsd:import namespace="105bd375-e5d2-45b9-b21b-5bebc7f6adec"/>
    <xsd:import namespace="879cc30a-4158-49c5-9cb2-e61862cf40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ad29d-ccd2-4110-92b5-730286fc5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794beb-b8d9-4064-9297-55232fcc8c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5bd375-e5d2-45b9-b21b-5bebc7f6ad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9cc30a-4158-49c5-9cb2-e61862cf40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4970d66-19ba-481f-a67b-e820481786a4}" ma:internalName="TaxCatchAll" ma:showField="CatchAllData" ma:web="105bd375-e5d2-45b9-b21b-5bebc7f6ad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4ad29d-ccd2-4110-92b5-730286fc57b3">
      <Terms xmlns="http://schemas.microsoft.com/office/infopath/2007/PartnerControls"/>
    </lcf76f155ced4ddcb4097134ff3c332f>
    <TaxCatchAll xmlns="879cc30a-4158-49c5-9cb2-e61862cf40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2F5A11-8875-464D-AFB7-9A874EB50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4ad29d-ccd2-4110-92b5-730286fc57b3"/>
    <ds:schemaRef ds:uri="105bd375-e5d2-45b9-b21b-5bebc7f6adec"/>
    <ds:schemaRef ds:uri="879cc30a-4158-49c5-9cb2-e61862cf4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91AC5B-2CE9-4533-91AF-682392DE5A8C}">
  <ds:schemaRefs>
    <ds:schemaRef ds:uri="http://schemas.openxmlformats.org/package/2006/metadata/core-properties"/>
    <ds:schemaRef ds:uri="879cc30a-4158-49c5-9cb2-e61862cf406e"/>
    <ds:schemaRef ds:uri="http://purl.org/dc/dcmitype/"/>
    <ds:schemaRef ds:uri="http://schemas.microsoft.com/office/2006/documentManagement/types"/>
    <ds:schemaRef ds:uri="http://purl.org/dc/elements/1.1/"/>
    <ds:schemaRef ds:uri="http://schemas.microsoft.com/office/2006/metadata/properties"/>
    <ds:schemaRef ds:uri="794ad29d-ccd2-4110-92b5-730286fc57b3"/>
    <ds:schemaRef ds:uri="105bd375-e5d2-45b9-b21b-5bebc7f6adec"/>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91ABA34-58CA-45B0-9D7F-2661D9687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857</TotalTime>
  <Words>281</Words>
  <Application>Microsoft Office PowerPoint</Application>
  <PresentationFormat>Widescreen</PresentationFormat>
  <Paragraphs>45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Futura</vt:lpstr>
      <vt:lpstr>Times</vt:lpstr>
      <vt:lpstr>Wingdings</vt:lpstr>
      <vt:lpstr>Office Theme</vt:lpstr>
      <vt:lpstr>HOUSEHOLD FOOD WASTE</vt:lpstr>
      <vt:lpstr>Scale of household food waste</vt:lpstr>
      <vt:lpstr>How to reduce food waste </vt:lpstr>
      <vt:lpstr>Love Food Hate Waste </vt:lpstr>
      <vt:lpstr>The Waste Initiatives Team</vt:lpstr>
      <vt:lpstr>How we spread the message…</vt:lpstr>
      <vt:lpstr>Waste Initiatives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Pegg</dc:creator>
  <cp:lastModifiedBy>Sangita Jobanputra</cp:lastModifiedBy>
  <cp:revision>91</cp:revision>
  <dcterms:created xsi:type="dcterms:W3CDTF">2020-08-04T06:27:49Z</dcterms:created>
  <dcterms:modified xsi:type="dcterms:W3CDTF">2023-10-19T12:12:08Z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0x0101009E42C5F832E5364F900595EE937DBA8D</vt:lpwstr>
  </property>
  <property fmtid="{D5CDD505-2E9C-101B-9397-08002B2CF9AE}" pid="3" name="MediaServiceImageTags">
    <vt:lpwstr/>
  </property>
</Properties>
</file>