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4"/>
  </p:sldMasterIdLst>
  <p:notesMasterIdLst>
    <p:notesMasterId r:id="rId13"/>
  </p:notesMasterIdLst>
  <p:handoutMasterIdLst>
    <p:handoutMasterId r:id="rId14"/>
  </p:handoutMasterIdLst>
  <p:sldIdLst>
    <p:sldId id="518" r:id="rId5"/>
    <p:sldId id="263" r:id="rId6"/>
    <p:sldId id="538" r:id="rId7"/>
    <p:sldId id="525" r:id="rId8"/>
    <p:sldId id="534" r:id="rId9"/>
    <p:sldId id="537" r:id="rId10"/>
    <p:sldId id="535" r:id="rId11"/>
    <p:sldId id="531" r:id="rId12"/>
  </p:sldIdLst>
  <p:sldSz cx="9906000" cy="6858000" type="A4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6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6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6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6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6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6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6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6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6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9">
          <p15:clr>
            <a:srgbClr val="A4A3A4"/>
          </p15:clr>
        </p15:guide>
        <p15:guide id="2" pos="21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ouise Bennett" initials="" lastIdx="1" clrIdx="6"/>
  <p:cmAuthor id="1" name="Alex W. Taylor" initials="" lastIdx="3" clrIdx="0"/>
  <p:cmAuthor id="8" name="Louise Bennett" initials="LB" lastIdx="8" clrIdx="7">
    <p:extLst>
      <p:ext uri="{19B8F6BF-5375-455C-9EA6-DF929625EA0E}">
        <p15:presenceInfo xmlns:p15="http://schemas.microsoft.com/office/powerpoint/2012/main" userId="S::Louise.Bennett@leics.gov.uk::feba0783-516d-4152-aab2-7ee01a338e01" providerId="AD"/>
      </p:ext>
    </p:extLst>
  </p:cmAuthor>
  <p:cmAuthor id="2" name="Unknown User1" initials="Unknown User1" lastIdx="9" clrIdx="1"/>
  <p:cmAuthor id="3" name="Andy Yeomanson" initials="" lastIdx="0" clrIdx="2"/>
  <p:cmAuthor id="4" name="Unknown User2" initials="Unknown User2" lastIdx="1" clrIdx="3"/>
  <p:cmAuthor id="5" name="Lee Quincey" initials="" lastIdx="6" clrIdx="4"/>
  <p:cmAuthor id="6" name="Janna Walker" initials="" lastIdx="1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FF"/>
    <a:srgbClr val="006600"/>
    <a:srgbClr val="FF6600"/>
    <a:srgbClr val="339933"/>
    <a:srgbClr val="91DB91"/>
    <a:srgbClr val="FF9999"/>
    <a:srgbClr val="FFB3FF"/>
    <a:srgbClr val="FFAA8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657" autoAdjust="0"/>
  </p:normalViewPr>
  <p:slideViewPr>
    <p:cSldViewPr snapToGrid="0">
      <p:cViewPr varScale="1">
        <p:scale>
          <a:sx n="62" d="100"/>
          <a:sy n="62" d="100"/>
        </p:scale>
        <p:origin x="876" y="-44"/>
      </p:cViewPr>
      <p:guideLst>
        <p:guide orient="horz" pos="1239"/>
        <p:guide pos="21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1890" y="-96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33F4C21-ADF6-4E99-90BC-B2527A2811E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926" tIns="44465" rIns="88926" bIns="44465" numCol="1" anchor="t" anchorCtr="0" compatLnSpc="1">
            <a:prstTxWarp prst="textNoShape">
              <a:avLst/>
            </a:prstTxWarp>
          </a:bodyPr>
          <a:lstStyle>
            <a:lvl1pPr defTabSz="890588" eaLnBrk="1" hangingPunct="1">
              <a:defRPr sz="1200" b="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GB" altLang="en-GB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70DD71C-5B54-4699-9577-3AB2785AA9B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926" tIns="44465" rIns="88926" bIns="44465" numCol="1" anchor="t" anchorCtr="0" compatLnSpc="1">
            <a:prstTxWarp prst="textNoShape">
              <a:avLst/>
            </a:prstTxWarp>
          </a:bodyPr>
          <a:lstStyle>
            <a:lvl1pPr algn="r" defTabSz="890588" eaLnBrk="1" hangingPunct="1">
              <a:defRPr sz="1200" b="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GB" altLang="en-GB" dirty="0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0A88F723-B9A2-4351-AF38-C057E2594A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926" tIns="44465" rIns="88926" bIns="44465" numCol="1" anchor="b" anchorCtr="0" compatLnSpc="1">
            <a:prstTxWarp prst="textNoShape">
              <a:avLst/>
            </a:prstTxWarp>
          </a:bodyPr>
          <a:lstStyle>
            <a:lvl1pPr defTabSz="890588" eaLnBrk="1" hangingPunct="1">
              <a:defRPr sz="1200" b="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GB" altLang="en-GB" dirty="0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C071404A-C204-43F0-A546-7BEA9D55DC5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926" tIns="44465" rIns="88926" bIns="44465" numCol="1" anchor="b" anchorCtr="0" compatLnSpc="1">
            <a:prstTxWarp prst="textNoShape">
              <a:avLst/>
            </a:prstTxWarp>
          </a:bodyPr>
          <a:lstStyle>
            <a:lvl1pPr algn="r" defTabSz="890588" eaLnBrk="1" hangingPunct="1">
              <a:defRPr sz="1200" b="0" smtClean="0">
                <a:solidFill>
                  <a:srgbClr val="FFFFFF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ED93627-6546-4349-B9DC-C8B9CEB559AC}" type="slidenum">
              <a:rPr lang="en-GB" altLang="en-GB"/>
              <a:pPr>
                <a:defRPr/>
              </a:pPr>
              <a:t>‹#›</a:t>
            </a:fld>
            <a:endParaRPr lang="en-GB" altLang="en-GB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051A2CD-9A61-483A-8D82-DACFDBE691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926" tIns="44465" rIns="88926" bIns="44465" numCol="1" anchor="t" anchorCtr="0" compatLnSpc="1">
            <a:prstTxWarp prst="textNoShape">
              <a:avLst/>
            </a:prstTxWarp>
          </a:bodyPr>
          <a:lstStyle>
            <a:lvl1pPr defTabSz="890588" eaLnBrk="1" hangingPunct="1">
              <a:defRPr sz="1200" b="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GB" altLang="en-GB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754E569-F902-464F-BA99-AEEC3006F31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926" tIns="44465" rIns="88926" bIns="44465" numCol="1" anchor="t" anchorCtr="0" compatLnSpc="1">
            <a:prstTxWarp prst="textNoShape">
              <a:avLst/>
            </a:prstTxWarp>
          </a:bodyPr>
          <a:lstStyle>
            <a:lvl1pPr algn="r" defTabSz="890588" eaLnBrk="1" hangingPunct="1">
              <a:defRPr sz="1200" b="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GB" altLang="en-GB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AA1067E-2269-44A1-A1EF-8590A01E5DD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00214A42-FF75-48C6-BA05-3D918A1E661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7925" cy="44656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926" tIns="44465" rIns="88926" bIns="44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noProof="0"/>
              <a:t>Click to edit Master text styles</a:t>
            </a:r>
          </a:p>
          <a:p>
            <a:pPr lvl="1"/>
            <a:r>
              <a:rPr lang="en-GB" altLang="en-GB" noProof="0"/>
              <a:t>Second level</a:t>
            </a:r>
          </a:p>
          <a:p>
            <a:pPr lvl="2"/>
            <a:r>
              <a:rPr lang="en-GB" altLang="en-GB" noProof="0"/>
              <a:t>Third level</a:t>
            </a:r>
          </a:p>
          <a:p>
            <a:pPr lvl="3"/>
            <a:r>
              <a:rPr lang="en-GB" altLang="en-GB" noProof="0"/>
              <a:t>Fourth level</a:t>
            </a:r>
          </a:p>
          <a:p>
            <a:pPr lvl="4"/>
            <a:r>
              <a:rPr lang="en-GB" altLang="en-GB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3D6A9305-E60E-4FFB-8125-C2679642683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926" tIns="44465" rIns="88926" bIns="44465" numCol="1" anchor="b" anchorCtr="0" compatLnSpc="1">
            <a:prstTxWarp prst="textNoShape">
              <a:avLst/>
            </a:prstTxWarp>
          </a:bodyPr>
          <a:lstStyle>
            <a:lvl1pPr defTabSz="890588" eaLnBrk="1" hangingPunct="1">
              <a:defRPr sz="1200" b="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GB" altLang="en-GB" dirty="0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60B536A0-AC14-4600-B52B-58778F9F3B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926" tIns="44465" rIns="88926" bIns="44465" numCol="1" anchor="b" anchorCtr="0" compatLnSpc="1">
            <a:prstTxWarp prst="textNoShape">
              <a:avLst/>
            </a:prstTxWarp>
          </a:bodyPr>
          <a:lstStyle>
            <a:lvl1pPr algn="r" defTabSz="890588" eaLnBrk="1" hangingPunct="1">
              <a:defRPr sz="1200" b="0" smtClean="0">
                <a:solidFill>
                  <a:srgbClr val="FFFFFF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6EE8D61-EBFE-45CC-A650-97CD6614CA99}" type="slidenum">
              <a:rPr lang="en-GB" altLang="en-GB"/>
              <a:pPr>
                <a:defRPr/>
              </a:pPr>
              <a:t>‹#›</a:t>
            </a:fld>
            <a:endParaRPr lang="en-GB" alt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rgbClr val="0C2678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rgbClr val="0C2678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rgbClr val="0C2678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rgbClr val="0C2678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rgbClr val="0C2678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19AD829-4DCB-4E6A-99DC-A51DFC0C81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7B763BA-0416-48C2-B214-E8F9726F1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16A7C2A-942A-43F6-99CF-CD093ED458C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906000" cy="614363"/>
          </a:xfrm>
          <a:prstGeom prst="rect">
            <a:avLst/>
          </a:prstGeom>
          <a:solidFill>
            <a:srgbClr val="037338"/>
          </a:solidFill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eaLnBrk="0" hangingPunct="0">
              <a:defRPr sz="6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307A6BC-EAAE-41E6-A411-44E5A29C0B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8" t="1134" b="91063"/>
          <a:stretch>
            <a:fillRect/>
          </a:stretch>
        </p:blipFill>
        <p:spPr bwMode="auto">
          <a:xfrm>
            <a:off x="7889875" y="58738"/>
            <a:ext cx="20161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30">
            <a:extLst>
              <a:ext uri="{FF2B5EF4-FFF2-40B4-BE49-F238E27FC236}">
                <a16:creationId xmlns:a16="http://schemas.microsoft.com/office/drawing/2014/main" id="{8464867A-6361-45A5-A2CE-07B96BB203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288" y="6362700"/>
            <a:ext cx="9906000" cy="509588"/>
          </a:xfrm>
          <a:prstGeom prst="rect">
            <a:avLst/>
          </a:prstGeom>
          <a:solidFill>
            <a:srgbClr val="037338"/>
          </a:solidFill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eaLnBrk="0" hangingPunct="0">
              <a:defRPr sz="6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5181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A16EC01D-99F5-43AD-859D-BE5C6E0FF13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669338" y="6381750"/>
            <a:ext cx="1236662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00" b="0" smtClean="0"/>
            </a:lvl1pPr>
          </a:lstStyle>
          <a:p>
            <a:pPr>
              <a:defRPr/>
            </a:pPr>
            <a:fld id="{B98011B5-5A80-418C-BB8A-0DA8A79660E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1237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52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0"/>
            <a:ext cx="2366963" cy="6029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0"/>
            <a:ext cx="6950075" cy="6029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06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90500" y="0"/>
            <a:ext cx="9469438" cy="602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41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90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451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757238"/>
            <a:ext cx="4627563" cy="5272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0788" y="757238"/>
            <a:ext cx="4629150" cy="5272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70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77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52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08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1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39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>
            <a:extLst>
              <a:ext uri="{FF2B5EF4-FFF2-40B4-BE49-F238E27FC236}">
                <a16:creationId xmlns:a16="http://schemas.microsoft.com/office/drawing/2014/main" id="{09D47B6C-BF97-4A27-B3F4-6B98AE89217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288" y="0"/>
            <a:ext cx="9906000" cy="692150"/>
          </a:xfrm>
          <a:prstGeom prst="rect">
            <a:avLst/>
          </a:prstGeom>
          <a:solidFill>
            <a:srgbClr val="037338"/>
          </a:solidFill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eaLnBrk="0" hangingPunct="0">
              <a:defRPr sz="6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1027" name="Picture 9">
            <a:extLst>
              <a:ext uri="{FF2B5EF4-FFF2-40B4-BE49-F238E27FC236}">
                <a16:creationId xmlns:a16="http://schemas.microsoft.com/office/drawing/2014/main" id="{D0BB66F4-29A4-4189-B646-52091D9233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8" t="1134" b="91063"/>
          <a:stretch>
            <a:fillRect/>
          </a:stretch>
        </p:blipFill>
        <p:spPr bwMode="auto">
          <a:xfrm>
            <a:off x="7889875" y="58738"/>
            <a:ext cx="20161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>
            <a:extLst>
              <a:ext uri="{FF2B5EF4-FFF2-40B4-BE49-F238E27FC236}">
                <a16:creationId xmlns:a16="http://schemas.microsoft.com/office/drawing/2014/main" id="{9B20F204-53B9-48B2-AA09-B1CE1ABA0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0"/>
            <a:ext cx="8915400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5B4F98C2-6C5F-42DD-A64F-3B535911B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757238"/>
            <a:ext cx="9409113" cy="527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200E2C44-96C4-48BA-BA0B-BB8F3B929B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288" y="6362700"/>
            <a:ext cx="9906000" cy="509588"/>
          </a:xfrm>
          <a:prstGeom prst="rect">
            <a:avLst/>
          </a:prstGeom>
          <a:solidFill>
            <a:srgbClr val="037338"/>
          </a:solidFill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eaLnBrk="0" hangingPunct="0">
              <a:defRPr sz="6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031" name="Rectangle 10">
            <a:extLst>
              <a:ext uri="{FF2B5EF4-FFF2-40B4-BE49-F238E27FC236}">
                <a16:creationId xmlns:a16="http://schemas.microsoft.com/office/drawing/2014/main" id="{F22016E5-078E-40DE-BA25-2C207A278D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28113" y="6342063"/>
            <a:ext cx="877887" cy="5159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ctr">
            <a:spAutoFit/>
          </a:bodyPr>
          <a:lstStyle>
            <a:lvl1pPr eaLnBrk="0" hangingPunct="0">
              <a:defRPr sz="6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032" name="Text Box 12">
            <a:extLst>
              <a:ext uri="{FF2B5EF4-FFF2-40B4-BE49-F238E27FC236}">
                <a16:creationId xmlns:a16="http://schemas.microsoft.com/office/drawing/2014/main" id="{6DAC62A9-0E29-4B6E-A7C5-1FD6C435F0B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2178050" y="6858000"/>
            <a:ext cx="1125537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6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33" name="Text Box 15">
            <a:extLst>
              <a:ext uri="{FF2B5EF4-FFF2-40B4-BE49-F238E27FC236}">
                <a16:creationId xmlns:a16="http://schemas.microsoft.com/office/drawing/2014/main" id="{A1FE751A-EFE4-48DE-B250-BC166C2CD7A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10575" y="6421438"/>
            <a:ext cx="1438275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defRPr sz="6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5BB94111-2921-42F6-83CD-E6ABD6D8FA26}" type="slidenum">
              <a:rPr lang="en-GB" altLang="en-US" sz="2400" b="0" smtClean="0">
                <a:solidFill>
                  <a:schemeClr val="bg1"/>
                </a:solidFill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GB" altLang="en-US" sz="2400" b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18" r:id="rId2"/>
    <p:sldLayoutId id="2147484619" r:id="rId3"/>
    <p:sldLayoutId id="2147484620" r:id="rId4"/>
    <p:sldLayoutId id="2147484621" r:id="rId5"/>
    <p:sldLayoutId id="2147484622" r:id="rId6"/>
    <p:sldLayoutId id="2147484623" r:id="rId7"/>
    <p:sldLayoutId id="2147484624" r:id="rId8"/>
    <p:sldLayoutId id="2147484625" r:id="rId9"/>
    <p:sldLayoutId id="2147484626" r:id="rId10"/>
    <p:sldLayoutId id="2147484627" r:id="rId11"/>
    <p:sldLayoutId id="214748462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9pPr>
    </p:titleStyle>
    <p:bodyStyle>
      <a:lvl1pPr marL="449263" indent="-449263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anose="05000000000000000000" pitchFamily="2" charset="2"/>
        <a:buChar char="q"/>
        <a:tabLst>
          <a:tab pos="2147888" algn="l"/>
        </a:tabLst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987425" indent="-358775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anose="05000000000000000000" pitchFamily="2" charset="2"/>
        <a:buChar char="q"/>
        <a:tabLst>
          <a:tab pos="2147888" algn="l"/>
        </a:tabLst>
        <a:defRPr sz="2800">
          <a:solidFill>
            <a:srgbClr val="000000"/>
          </a:solidFill>
          <a:latin typeface="+mn-lt"/>
        </a:defRPr>
      </a:lvl2pPr>
      <a:lvl3pPr marL="1524000" indent="-357188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anose="05000000000000000000" pitchFamily="2" charset="2"/>
        <a:buChar char="q"/>
        <a:tabLst>
          <a:tab pos="2147888" algn="l"/>
        </a:tabLst>
        <a:defRPr sz="2400">
          <a:solidFill>
            <a:srgbClr val="000000"/>
          </a:solidFill>
          <a:latin typeface="+mn-lt"/>
        </a:defRPr>
      </a:lvl3pPr>
      <a:lvl4pPr marL="2060575" indent="-269875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anose="05000000000000000000" pitchFamily="2" charset="2"/>
        <a:buChar char="q"/>
        <a:tabLst>
          <a:tab pos="2147888" algn="l"/>
        </a:tabLst>
        <a:defRPr sz="2000">
          <a:solidFill>
            <a:srgbClr val="000000"/>
          </a:solidFill>
          <a:latin typeface="+mn-lt"/>
        </a:defRPr>
      </a:lvl4pPr>
      <a:lvl5pPr marL="2552700" indent="-312738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anose="05000000000000000000" pitchFamily="2" charset="2"/>
        <a:buChar char="q"/>
        <a:tabLst>
          <a:tab pos="2147888" algn="l"/>
        </a:tabLst>
        <a:defRPr>
          <a:solidFill>
            <a:srgbClr val="000000"/>
          </a:solidFill>
          <a:latin typeface="+mn-lt"/>
        </a:defRPr>
      </a:lvl5pPr>
      <a:lvl6pPr marL="3009900" indent="-312738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q"/>
        <a:tabLst>
          <a:tab pos="2147888" algn="l"/>
        </a:tabLst>
        <a:defRPr>
          <a:solidFill>
            <a:srgbClr val="000000"/>
          </a:solidFill>
          <a:latin typeface="+mn-lt"/>
        </a:defRPr>
      </a:lvl6pPr>
      <a:lvl7pPr marL="3467100" indent="-312738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q"/>
        <a:tabLst>
          <a:tab pos="2147888" algn="l"/>
        </a:tabLst>
        <a:defRPr>
          <a:solidFill>
            <a:srgbClr val="000000"/>
          </a:solidFill>
          <a:latin typeface="+mn-lt"/>
        </a:defRPr>
      </a:lvl7pPr>
      <a:lvl8pPr marL="3924300" indent="-312738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q"/>
        <a:tabLst>
          <a:tab pos="2147888" algn="l"/>
        </a:tabLst>
        <a:defRPr>
          <a:solidFill>
            <a:srgbClr val="000000"/>
          </a:solidFill>
          <a:latin typeface="+mn-lt"/>
        </a:defRPr>
      </a:lvl8pPr>
      <a:lvl9pPr marL="4381500" indent="-312738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q"/>
        <a:tabLst>
          <a:tab pos="2147888" algn="l"/>
        </a:tabLst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downloadfestival.co.u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icestershire.gov.uk/sites/default/files/2023-03/Surface-dressing-programme-2023.pdf" TargetMode="External"/><Relationship Id="rId2" Type="http://schemas.openxmlformats.org/officeDocument/2006/relationships/hyperlink" Target="https://www.leicestershire.gov.uk/roads-and-travel/road-maintenance/grass-cutt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leicestershire.gov.uk/roads-and-travel/parishes-and-communities/attachments-to-highway-lighting-columns" TargetMode="External"/><Relationship Id="rId2" Type="http://schemas.openxmlformats.org/officeDocument/2006/relationships/hyperlink" Target="https://resources.leicestershire.gov.uk/sites/resource/files/field/pdf/2021/5/25/licensing-s178-guidanc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lrlnrs@leics.gov.uk" TargetMode="External"/><Relationship Id="rId2" Type="http://schemas.openxmlformats.org/officeDocument/2006/relationships/hyperlink" Target="https://www.eventbrite.co.uk/e/63745932700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eicestershire.gov.uk/have-your-say/current-engagement/local-flood-risk-management-strateg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>
            <a:extLst>
              <a:ext uri="{FF2B5EF4-FFF2-40B4-BE49-F238E27FC236}">
                <a16:creationId xmlns:a16="http://schemas.microsoft.com/office/drawing/2014/main" id="{3B655C0A-B7B4-4254-B817-35984FE6A81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5738" y="1074738"/>
            <a:ext cx="9534525" cy="5033962"/>
          </a:xfrm>
        </p:spPr>
        <p:txBody>
          <a:bodyPr/>
          <a:lstStyle/>
          <a:p>
            <a:pPr algn="ctr"/>
            <a:b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Parish Clerks </a:t>
            </a:r>
            <a:br>
              <a:rPr lang="en-GB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Meeting</a:t>
            </a:r>
            <a:br>
              <a:rPr lang="en-GB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GB" altLang="en-US" sz="36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June 2023</a:t>
            </a:r>
            <a:br>
              <a:rPr lang="en-GB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b="1" dirty="0">
                <a:solidFill>
                  <a:schemeClr val="tx1"/>
                </a:solidFill>
                <a:latin typeface="Clear Sans Thin"/>
                <a:cs typeface="Arial" panose="020B0604020202020204" pitchFamily="34" charset="0"/>
              </a:rPr>
            </a:br>
            <a:b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B8BC1D8-D1DF-483D-B8FC-C84B8BE91181}"/>
              </a:ext>
            </a:extLst>
          </p:cNvPr>
          <p:cNvSpPr txBox="1"/>
          <p:nvPr/>
        </p:nvSpPr>
        <p:spPr>
          <a:xfrm>
            <a:off x="157843" y="78085"/>
            <a:ext cx="87904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cs typeface="Arial" panose="020B0604020202020204" pitchFamily="34" charset="0"/>
              </a:rPr>
              <a:t>General update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70EB90-9B44-42B9-A991-7B71E9B561E8}"/>
              </a:ext>
            </a:extLst>
          </p:cNvPr>
          <p:cNvSpPr txBox="1"/>
          <p:nvPr/>
        </p:nvSpPr>
        <p:spPr>
          <a:xfrm>
            <a:off x="157843" y="870605"/>
            <a:ext cx="959031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>
                <a:cs typeface="Arial" panose="020B0604020202020204" pitchFamily="34" charset="0"/>
              </a:rPr>
              <a:t>New Team Manager (Special Projects) Guy Darragh </a:t>
            </a:r>
          </a:p>
          <a:p>
            <a:endParaRPr lang="en-GB" sz="1800" b="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>
                <a:cs typeface="Arial" panose="020B0604020202020204" pitchFamily="34" charset="0"/>
              </a:rPr>
              <a:t>The Members Highways Fund schemes are progressing.  Any specific questions please email me direct.</a:t>
            </a:r>
          </a:p>
          <a:p>
            <a:r>
              <a:rPr lang="en-GB" sz="1800" b="0" dirty="0"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>
                <a:cs typeface="Arial" panose="020B0604020202020204" pitchFamily="34" charset="0"/>
              </a:rPr>
              <a:t>Parish Pilot – no update this time (volunteers added to the list and will be contacted shortly)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b="0" dirty="0">
                <a:cs typeface="Arial" panose="020B0604020202020204" pitchFamily="34" charset="0"/>
              </a:rPr>
              <a:t>Vegetation post card initiative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1800" b="0" dirty="0">
                <a:cs typeface="Arial" panose="020B0604020202020204" pitchFamily="34" charset="0"/>
              </a:rPr>
              <a:t>Parishes will be contacted next week for next steps.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en-GB" sz="1800" b="0" dirty="0"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b="0" dirty="0">
                <a:cs typeface="Arial" panose="020B0604020202020204" pitchFamily="34" charset="0"/>
              </a:rPr>
              <a:t>Asset Sharing Project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1800" b="0" dirty="0">
                <a:cs typeface="Arial" panose="020B0604020202020204" pitchFamily="34" charset="0"/>
              </a:rPr>
              <a:t>Awaiting the mapping link to be available, parishes will be contacted asap</a:t>
            </a:r>
          </a:p>
          <a:p>
            <a:pPr lvl="3"/>
            <a:endParaRPr lang="en-GB" sz="1800" b="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>
                <a:cs typeface="Arial" panose="020B0604020202020204" pitchFamily="34" charset="0"/>
              </a:rPr>
              <a:t>Community Pay Back Scheme –  attend a future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b="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>
                <a:cs typeface="Arial" panose="020B0604020202020204" pitchFamily="34" charset="0"/>
              </a:rPr>
              <a:t>Member and Communities E&amp;T Engagement Strategy – full update to the next meeting in August.</a:t>
            </a:r>
          </a:p>
          <a:p>
            <a:endParaRPr lang="en-GB" sz="2000" b="0" dirty="0">
              <a:cs typeface="Arial" panose="020B0604020202020204" pitchFamily="34" charset="0"/>
            </a:endParaRPr>
          </a:p>
          <a:p>
            <a:endParaRPr lang="en-GB" sz="2000" b="0" dirty="0">
              <a:cs typeface="Arial" panose="020B0604020202020204" pitchFamily="34" charset="0"/>
            </a:endParaRPr>
          </a:p>
          <a:p>
            <a:endParaRPr lang="en-GB" sz="2000" b="0" dirty="0">
              <a:cs typeface="Arial" panose="020B0604020202020204" pitchFamily="34" charset="0"/>
            </a:endParaRPr>
          </a:p>
          <a:p>
            <a:endParaRPr lang="en-GB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08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B8BC1D8-D1DF-483D-B8FC-C84B8BE91181}"/>
              </a:ext>
            </a:extLst>
          </p:cNvPr>
          <p:cNvSpPr txBox="1"/>
          <p:nvPr/>
        </p:nvSpPr>
        <p:spPr>
          <a:xfrm>
            <a:off x="157843" y="78085"/>
            <a:ext cx="87904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cs typeface="Arial" panose="020B0604020202020204" pitchFamily="34" charset="0"/>
              </a:rPr>
              <a:t>Download traffic issues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368E2A-C0CB-CBC5-E070-223CC9D9C9D3}"/>
              </a:ext>
            </a:extLst>
          </p:cNvPr>
          <p:cNvSpPr txBox="1"/>
          <p:nvPr/>
        </p:nvSpPr>
        <p:spPr>
          <a:xfrm>
            <a:off x="157843" y="870605"/>
            <a:ext cx="9590313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>
                <a:cs typeface="Arial" panose="020B0604020202020204" pitchFamily="34" charset="0"/>
              </a:rPr>
              <a:t>Traffic chaos was experienced in both directions of the A453 approaching the roundabout with </a:t>
            </a:r>
            <a:r>
              <a:rPr lang="en-GB" sz="1800" b="0" dirty="0" err="1">
                <a:cs typeface="Arial" panose="020B0604020202020204" pitchFamily="34" charset="0"/>
              </a:rPr>
              <a:t>Jnc</a:t>
            </a:r>
            <a:r>
              <a:rPr lang="en-GB" sz="1800" b="0" dirty="0">
                <a:cs typeface="Arial" panose="020B0604020202020204" pitchFamily="34" charset="0"/>
              </a:rPr>
              <a:t> 24 of the M1 and M1 northbound between </a:t>
            </a:r>
            <a:r>
              <a:rPr lang="en-GB" sz="1800" b="0" dirty="0" err="1">
                <a:cs typeface="Arial" panose="020B0604020202020204" pitchFamily="34" charset="0"/>
              </a:rPr>
              <a:t>Jnc</a:t>
            </a:r>
            <a:r>
              <a:rPr lang="en-GB" sz="1800" b="0" dirty="0">
                <a:cs typeface="Arial" panose="020B0604020202020204" pitchFamily="34" charset="0"/>
              </a:rPr>
              <a:t> 23 and 24 on Wednesday and Thursday before the event, affecting all road users in that area.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b="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>
                <a:cs typeface="Arial" panose="020B0604020202020204" pitchFamily="34" charset="0"/>
              </a:rPr>
              <a:t>An Event Organisers meeting was held prior to the event attended by NWLDC, National Highways DHL and LCC who set out the traffic plan.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b="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>
                <a:cs typeface="Arial" panose="020B0604020202020204" pitchFamily="34" charset="0"/>
              </a:rPr>
              <a:t>The organisers at Download have apologised for the disruption and will commence a debrief process to understand what went wrong to ensure this is not repeated.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b="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>
                <a:cs typeface="Arial" panose="020B0604020202020204" pitchFamily="34" charset="0"/>
              </a:rPr>
              <a:t>The process will include meeting with local residential and the commercial community at dates to be arranged.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b="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Any complaints or feedback should be directed to the Download contact us function on the Website or by email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info@downloadfestival.co.uk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however our Networ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k Manager will be attending the debrief meetings so will also feedback any comments provided.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b="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b="0" dirty="0">
              <a:cs typeface="Arial" panose="020B0604020202020204" pitchFamily="34" charset="0"/>
            </a:endParaRPr>
          </a:p>
          <a:p>
            <a:endParaRPr lang="en-GB" sz="2000" b="0" dirty="0">
              <a:cs typeface="Arial" panose="020B0604020202020204" pitchFamily="34" charset="0"/>
            </a:endParaRPr>
          </a:p>
          <a:p>
            <a:endParaRPr lang="en-GB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34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B8BC1D8-D1DF-483D-B8FC-C84B8BE91181}"/>
              </a:ext>
            </a:extLst>
          </p:cNvPr>
          <p:cNvSpPr txBox="1"/>
          <p:nvPr/>
        </p:nvSpPr>
        <p:spPr>
          <a:xfrm>
            <a:off x="157843" y="78085"/>
            <a:ext cx="87904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cs typeface="Arial" panose="020B0604020202020204" pitchFamily="34" charset="0"/>
              </a:rPr>
              <a:t>Highways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70EB90-9B44-42B9-A991-7B71E9B561E8}"/>
              </a:ext>
            </a:extLst>
          </p:cNvPr>
          <p:cNvSpPr txBox="1"/>
          <p:nvPr/>
        </p:nvSpPr>
        <p:spPr>
          <a:xfrm>
            <a:off x="157843" y="870605"/>
            <a:ext cx="9590313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>
                <a:cs typeface="Arial" panose="020B0604020202020204" pitchFamily="34" charset="0"/>
              </a:rPr>
              <a:t>Grass cutting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b="0" dirty="0">
                <a:cs typeface="Arial" panose="020B0604020202020204" pitchFamily="34" charset="0"/>
              </a:rPr>
              <a:t>2</a:t>
            </a:r>
            <a:r>
              <a:rPr lang="en-GB" sz="1800" b="0" baseline="30000" dirty="0">
                <a:cs typeface="Arial" panose="020B0604020202020204" pitchFamily="34" charset="0"/>
              </a:rPr>
              <a:t>nd</a:t>
            </a:r>
            <a:r>
              <a:rPr lang="en-GB" sz="1800" b="0" dirty="0">
                <a:cs typeface="Arial" panose="020B0604020202020204" pitchFamily="34" charset="0"/>
              </a:rPr>
              <a:t> urban cut to be completed this week.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b="0" dirty="0">
                <a:cs typeface="Arial" panose="020B0604020202020204" pitchFamily="34" charset="0"/>
              </a:rPr>
              <a:t>2</a:t>
            </a:r>
            <a:r>
              <a:rPr lang="en-GB" sz="1800" b="0" baseline="30000" dirty="0">
                <a:cs typeface="Arial" panose="020B0604020202020204" pitchFamily="34" charset="0"/>
              </a:rPr>
              <a:t>nd</a:t>
            </a:r>
            <a:r>
              <a:rPr lang="en-GB" sz="1800" b="0" dirty="0">
                <a:cs typeface="Arial" panose="020B0604020202020204" pitchFamily="34" charset="0"/>
              </a:rPr>
              <a:t> rural cut started on 30</a:t>
            </a:r>
            <a:r>
              <a:rPr lang="en-GB" sz="1800" b="0" baseline="30000" dirty="0">
                <a:cs typeface="Arial" panose="020B0604020202020204" pitchFamily="34" charset="0"/>
              </a:rPr>
              <a:t>th</a:t>
            </a:r>
            <a:r>
              <a:rPr lang="en-GB" sz="1800" b="0" dirty="0">
                <a:cs typeface="Arial" panose="020B0604020202020204" pitchFamily="34" charset="0"/>
              </a:rPr>
              <a:t> May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b="0" dirty="0">
                <a:cs typeface="Arial" panose="020B0604020202020204" pitchFamily="34" charset="0"/>
              </a:rPr>
              <a:t>searchable map and schedule available </a:t>
            </a:r>
            <a:r>
              <a:rPr lang="en-GB" sz="1800" b="0" dirty="0">
                <a:cs typeface="Arial" panose="020B0604020202020204" pitchFamily="34" charset="0"/>
                <a:hlinkClick r:id="rId2"/>
              </a:rPr>
              <a:t>here</a:t>
            </a:r>
            <a:endParaRPr lang="en-GB" sz="1800" b="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b="0" dirty="0">
              <a:cs typeface="Arial" panose="020B0604020202020204" pitchFamily="34" charset="0"/>
            </a:endParaRPr>
          </a:p>
          <a:p>
            <a:endParaRPr lang="en-GB" sz="1800" b="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b="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>
                <a:cs typeface="Arial" panose="020B0604020202020204" pitchFamily="34" charset="0"/>
              </a:rPr>
              <a:t>1</a:t>
            </a:r>
            <a:r>
              <a:rPr lang="en-GB" sz="1800" b="0" baseline="30000" dirty="0">
                <a:cs typeface="Arial" panose="020B0604020202020204" pitchFamily="34" charset="0"/>
              </a:rPr>
              <a:t>st</a:t>
            </a:r>
            <a:r>
              <a:rPr lang="en-GB" sz="1800" b="0" dirty="0">
                <a:cs typeface="Arial" panose="020B0604020202020204" pitchFamily="34" charset="0"/>
              </a:rPr>
              <a:t> Countywide weed spraying treatment started on 12</a:t>
            </a:r>
            <a:r>
              <a:rPr lang="en-GB" sz="1800" b="0" baseline="30000" dirty="0">
                <a:cs typeface="Arial" panose="020B0604020202020204" pitchFamily="34" charset="0"/>
              </a:rPr>
              <a:t>th</a:t>
            </a:r>
            <a:r>
              <a:rPr lang="en-GB" sz="1800" b="0" dirty="0">
                <a:cs typeface="Arial" panose="020B0604020202020204" pitchFamily="34" charset="0"/>
              </a:rPr>
              <a:t> June pro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gramme is available on the LCC </a:t>
            </a:r>
            <a:r>
              <a:rPr lang="en-GB" sz="1600" b="1" i="0" u="sng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2"/>
              </a:rPr>
              <a:t>website</a:t>
            </a:r>
            <a:r>
              <a:rPr lang="en-GB" sz="1600" b="1" i="0" u="sng" dirty="0">
                <a:solidFill>
                  <a:srgbClr val="0563C1"/>
                </a:solidFill>
                <a:effectLst/>
                <a:latin typeface="Arial" panose="020B0604020202020204" pitchFamily="34" charset="0"/>
              </a:rPr>
              <a:t>. </a:t>
            </a:r>
            <a:endParaRPr lang="en-GB" sz="1800" b="0" dirty="0">
              <a:cs typeface="Arial" panose="020B0604020202020204" pitchFamily="34" charset="0"/>
            </a:endParaRPr>
          </a:p>
          <a:p>
            <a:endParaRPr lang="en-GB" sz="1800" b="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>
                <a:cs typeface="Arial" panose="020B0604020202020204" pitchFamily="34" charset="0"/>
              </a:rPr>
              <a:t>Surface Dressing ongoing  </a:t>
            </a:r>
            <a:r>
              <a:rPr lang="en-GB" sz="1800" b="0" dirty="0">
                <a:cs typeface="Arial" panose="020B0604020202020204" pitchFamily="34" charset="0"/>
                <a:hlinkClick r:id="rId3"/>
              </a:rPr>
              <a:t>schedule available here </a:t>
            </a:r>
            <a:r>
              <a:rPr lang="en-GB" sz="1800" b="0" dirty="0">
                <a:cs typeface="Arial" panose="020B0604020202020204" pitchFamily="34" charset="0"/>
              </a:rPr>
              <a:t> which will be completed by September 2023.</a:t>
            </a:r>
          </a:p>
          <a:p>
            <a:endParaRPr lang="en-GB" sz="1800" b="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>
                <a:cs typeface="Arial" panose="020B0604020202020204" pitchFamily="34" charset="0"/>
              </a:rPr>
              <a:t>878 highways enquiries were received in June up to now.  Most frequent being tree and hedge issues and then potholes.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b="0" dirty="0">
              <a:cs typeface="Arial" panose="020B0604020202020204" pitchFamily="34" charset="0"/>
            </a:endParaRPr>
          </a:p>
          <a:p>
            <a:endParaRPr lang="en-GB" sz="2000" b="0" dirty="0">
              <a:cs typeface="Arial" panose="020B0604020202020204" pitchFamily="34" charset="0"/>
            </a:endParaRPr>
          </a:p>
          <a:p>
            <a:endParaRPr lang="en-GB" sz="2000" b="0" dirty="0">
              <a:cs typeface="Arial" panose="020B0604020202020204" pitchFamily="34" charset="0"/>
            </a:endParaRPr>
          </a:p>
          <a:p>
            <a:endParaRPr lang="en-GB" sz="2000" b="0" dirty="0">
              <a:cs typeface="Arial" panose="020B0604020202020204" pitchFamily="34" charset="0"/>
            </a:endParaRPr>
          </a:p>
          <a:p>
            <a:endParaRPr lang="en-GB" sz="18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68B068-E43F-973C-04E6-20C8273DA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530" y="870605"/>
            <a:ext cx="3147184" cy="2146171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904371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170EB90-9B44-42B9-A991-7B71E9B561E8}"/>
              </a:ext>
            </a:extLst>
          </p:cNvPr>
          <p:cNvSpPr txBox="1"/>
          <p:nvPr/>
        </p:nvSpPr>
        <p:spPr>
          <a:xfrm>
            <a:off x="157843" y="870605"/>
            <a:ext cx="9590313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dirty="0">
                <a:cs typeface="Arial" panose="020B0604020202020204" pitchFamily="34" charset="0"/>
              </a:rPr>
              <a:t>A S178 licence is required to install Christmas or Seasonal </a:t>
            </a:r>
          </a:p>
          <a:p>
            <a:r>
              <a:rPr lang="en-GB" sz="1800" b="0" dirty="0">
                <a:cs typeface="Arial" panose="020B0604020202020204" pitchFamily="34" charset="0"/>
              </a:rPr>
              <a:t>lights onto street lighting columns.  Guidance and an online </a:t>
            </a:r>
          </a:p>
          <a:p>
            <a:r>
              <a:rPr lang="en-GB" sz="1800" b="0" dirty="0">
                <a:cs typeface="Arial" panose="020B0604020202020204" pitchFamily="34" charset="0"/>
              </a:rPr>
              <a:t>application form can be found on our website.  Links below: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1600" u="sng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Guidance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 </a:t>
            </a:r>
          </a:p>
          <a:p>
            <a:pPr marL="457200"/>
            <a:r>
              <a:rPr lang="en-GB" sz="1800" b="0" dirty="0">
                <a:cs typeface="Arial" panose="020B0604020202020204" pitchFamily="34" charset="0"/>
              </a:rPr>
              <a:t>This covers any apparatus that you may propose to attach to a </a:t>
            </a:r>
          </a:p>
          <a:p>
            <a:pPr marL="457200"/>
            <a:r>
              <a:rPr lang="en-GB" sz="1800" b="0" dirty="0">
                <a:cs typeface="Arial" panose="020B0604020202020204" pitchFamily="34" charset="0"/>
              </a:rPr>
              <a:t>street lighting column owned by Leicestershire County Council. </a:t>
            </a:r>
          </a:p>
          <a:p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1600" u="sng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Application form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(online)</a:t>
            </a:r>
          </a:p>
          <a:p>
            <a:pPr marL="457200"/>
            <a:r>
              <a:rPr lang="en-GB" sz="1800" b="0" dirty="0">
                <a:cs typeface="Arial" panose="020B0604020202020204" pitchFamily="34" charset="0"/>
              </a:rPr>
              <a:t>It important that you read the guidance fully before starting the application process, as there are several mandatory pieces of information required before the system will accept your submission.</a:t>
            </a:r>
          </a:p>
          <a:p>
            <a:pPr marL="457200"/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1600" u="sng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Timescales</a:t>
            </a:r>
            <a:endParaRPr lang="en-GB" sz="16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/>
            <a:r>
              <a:rPr lang="en-GB" sz="1800" b="0" dirty="0">
                <a:cs typeface="Arial" panose="020B0604020202020204" pitchFamily="34" charset="0"/>
              </a:rPr>
              <a:t>Applications should aim to be submitted approximately </a:t>
            </a:r>
            <a:r>
              <a:rPr lang="en-GB" sz="1800" b="0" u="sng" dirty="0">
                <a:cs typeface="Arial" panose="020B0604020202020204" pitchFamily="34" charset="0"/>
              </a:rPr>
              <a:t>8 weeks </a:t>
            </a:r>
            <a:r>
              <a:rPr lang="en-GB" sz="1800" b="0" dirty="0">
                <a:cs typeface="Arial" panose="020B0604020202020204" pitchFamily="34" charset="0"/>
              </a:rPr>
              <a:t>before installation is to take place.  Ensure </a:t>
            </a:r>
            <a:r>
              <a:rPr lang="en-GB" sz="1800" b="0" u="sng" dirty="0">
                <a:cs typeface="Arial" panose="020B0604020202020204" pitchFamily="34" charset="0"/>
              </a:rPr>
              <a:t>all</a:t>
            </a:r>
            <a:r>
              <a:rPr lang="en-GB" sz="1800" b="0" dirty="0">
                <a:cs typeface="Arial" panose="020B0604020202020204" pitchFamily="34" charset="0"/>
              </a:rPr>
              <a:t> information is included, as missing information may cause a delay in the application being processed.</a:t>
            </a:r>
          </a:p>
          <a:p>
            <a:endParaRPr lang="en-GB" sz="1800" b="0" dirty="0">
              <a:cs typeface="Arial" panose="020B0604020202020204" pitchFamily="34" charset="0"/>
            </a:endParaRPr>
          </a:p>
          <a:p>
            <a:r>
              <a:rPr lang="en-GB" sz="1600" dirty="0">
                <a:latin typeface="Century Gothic" panose="020B0502020202020204" pitchFamily="34" charset="0"/>
              </a:rPr>
              <a:t>A licence is not required for attaching Remembrance day poppies to light columns.</a:t>
            </a:r>
            <a:endParaRPr lang="en-GB" sz="1800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E32319-EEE5-D96C-1D6B-2C892B4719E1}"/>
              </a:ext>
            </a:extLst>
          </p:cNvPr>
          <p:cNvSpPr txBox="1"/>
          <p:nvPr/>
        </p:nvSpPr>
        <p:spPr>
          <a:xfrm>
            <a:off x="157843" y="78085"/>
            <a:ext cx="87904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cs typeface="Arial" panose="020B0604020202020204" pitchFamily="34" charset="0"/>
              </a:rPr>
              <a:t>S178 – Christmas lights on lighting columns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C90F76-883C-E468-0B65-C5FCFA4D1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930" y="766220"/>
            <a:ext cx="1377095" cy="253650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859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B8BC1D8-D1DF-483D-B8FC-C84B8BE91181}"/>
              </a:ext>
            </a:extLst>
          </p:cNvPr>
          <p:cNvSpPr txBox="1"/>
          <p:nvPr/>
        </p:nvSpPr>
        <p:spPr>
          <a:xfrm>
            <a:off x="157843" y="78085"/>
            <a:ext cx="87904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cs typeface="Arial" panose="020B0604020202020204" pitchFamily="34" charset="0"/>
              </a:rPr>
              <a:t>Waste &amp; Environment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70EB90-9B44-42B9-A991-7B71E9B561E8}"/>
              </a:ext>
            </a:extLst>
          </p:cNvPr>
          <p:cNvSpPr txBox="1"/>
          <p:nvPr/>
        </p:nvSpPr>
        <p:spPr>
          <a:xfrm>
            <a:off x="157843" y="870605"/>
            <a:ext cx="9590313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 err="1">
                <a:cs typeface="Arial" panose="020B0604020202020204" pitchFamily="34" charset="0"/>
              </a:rPr>
              <a:t>Recyling</a:t>
            </a:r>
            <a:r>
              <a:rPr lang="en-GB" sz="1800" b="0" dirty="0">
                <a:cs typeface="Arial" panose="020B0604020202020204" pitchFamily="34" charset="0"/>
              </a:rPr>
              <a:t> and Household Waste Sites</a:t>
            </a:r>
          </a:p>
          <a:p>
            <a:r>
              <a:rPr lang="en-GB" sz="1800" b="0" dirty="0"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b="0" dirty="0">
                <a:cs typeface="Arial" panose="020B0604020202020204" pitchFamily="34" charset="0"/>
              </a:rPr>
              <a:t>Along with Loughborough, the site at Whetstone is now a drop off point for community medical aids, which can be recycled/reused.</a:t>
            </a:r>
          </a:p>
          <a:p>
            <a:pPr lvl="1"/>
            <a:endParaRPr lang="en-GB" sz="1800" b="0" dirty="0"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b="0" dirty="0">
                <a:cs typeface="Arial" panose="020B0604020202020204" pitchFamily="34" charset="0"/>
              </a:rPr>
              <a:t>Please continue to check the website before visiting a waste site due to unplanned closures due to shortage of staff, weather events or incidents.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800" b="0" dirty="0"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b="0" dirty="0">
                <a:cs typeface="Arial" panose="020B0604020202020204" pitchFamily="34" charset="0"/>
              </a:rPr>
              <a:t>Staff shortages continue to be an issue at</a:t>
            </a:r>
          </a:p>
          <a:p>
            <a:pPr lvl="1"/>
            <a:r>
              <a:rPr lang="en-GB" sz="1800" b="0" dirty="0">
                <a:cs typeface="Arial" panose="020B0604020202020204" pitchFamily="34" charset="0"/>
              </a:rPr>
              <a:t>	waste sites but there is a recruitment drive </a:t>
            </a:r>
          </a:p>
          <a:p>
            <a:pPr lvl="1"/>
            <a:r>
              <a:rPr lang="en-GB" sz="1800" b="0" dirty="0">
                <a:cs typeface="Arial" panose="020B0604020202020204" pitchFamily="34" charset="0"/>
              </a:rPr>
              <a:t>	ongoing for these roles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b="0" dirty="0">
              <a:cs typeface="Arial" panose="020B0604020202020204" pitchFamily="34" charset="0"/>
            </a:endParaRPr>
          </a:p>
          <a:p>
            <a:endParaRPr lang="en-GB" sz="18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C2EE0-DEEC-6482-D6C9-53C3B1076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800" y="3429000"/>
            <a:ext cx="3675615" cy="242514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10567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C3B5-AC5C-7ACB-D33D-A23AAE9D9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A7018-A744-671E-5DAF-B5A791D5A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1" y="757238"/>
            <a:ext cx="9469438" cy="5554110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Local Nature Recovery Strategy for Leicestershire, Leicester and Rutland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3741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 “responsible authority” for the Local Nature Recovery Strategy, enacted in the Environment Act 2021, Leicestershire County Council is holding an online seminar (Fri 30 June 2023, 10:00 </a:t>
            </a:r>
            <a:r>
              <a:rPr lang="en-GB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lang="en-GB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12:00) on the process of developing the Local Nature Recovery Strategy in Leicestershire, Leicester and Rutland, its purpose and significance. The event is intended for a wide range of stakeholders including landowners, famers, developers, environmental and access groups, universities etc. Information about the event – and the opportunity to book a place – are available on </a:t>
            </a:r>
            <a:r>
              <a:rPr lang="en-GB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Eventbrite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 is essential, though places are free. Any queries should be directed to </a:t>
            </a:r>
            <a:r>
              <a:rPr lang="en-GB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llrlnrs@leics.gov.uk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 b="1" dirty="0">
                <a:latin typeface="Calibri" panose="020F0502020204030204" pitchFamily="34" charset="0"/>
              </a:rPr>
              <a:t>Changes to Local Flood Risk Strategy</a:t>
            </a:r>
          </a:p>
          <a:p>
            <a:pPr marL="0" indent="0"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/>
            <a:r>
              <a:rPr lang="en-GB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Residents are invited to complete on online survey about </a:t>
            </a:r>
            <a:r>
              <a:rPr lang="en-GB" sz="1800" u="sng" dirty="0">
                <a:solidFill>
                  <a:srgbClr val="3741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proposed changes to the 2015 Local Flood Risk Management Strategy</a:t>
            </a:r>
            <a:r>
              <a:rPr lang="en-GB" sz="1800" dirty="0">
                <a:solidFill>
                  <a:srgbClr val="3741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well as being invited to offer comments about any incidents of flooding, affecting personal property or more widely in Leicestershire. Consultation is open Mon 5 June till Sun 13 August 2023</a:t>
            </a:r>
            <a:r>
              <a:rPr lang="en-GB" sz="1800" dirty="0">
                <a:solidFill>
                  <a:srgbClr val="3741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880064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35BF9-990A-4DA7-B0FF-213F5F559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4" y="1284515"/>
            <a:ext cx="9394372" cy="447293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Any questions ?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b="1" dirty="0">
              <a:latin typeface="Arial Black" panose="020B0A04020102020204" pitchFamily="34" charset="0"/>
            </a:endParaRPr>
          </a:p>
          <a:p>
            <a:pPr marL="371475" lvl="1" indent="0">
              <a:buNone/>
            </a:pPr>
            <a:endParaRPr lang="en-GB" sz="1463" dirty="0">
              <a:latin typeface="Century Gothic" panose="020B0502020202020204" pitchFamily="34" charset="0"/>
            </a:endParaRPr>
          </a:p>
        </p:txBody>
      </p:sp>
      <p:pic>
        <p:nvPicPr>
          <p:cNvPr id="6" name="Graphic 5" descr="Customer review with solid fill">
            <a:extLst>
              <a:ext uri="{FF2B5EF4-FFF2-40B4-BE49-F238E27FC236}">
                <a16:creationId xmlns:a16="http://schemas.microsoft.com/office/drawing/2014/main" id="{8628C8DA-0D4C-6F4A-BE2F-5700B422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9500" y="283028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0566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6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6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644F9223D22D44BCB0F989F0CF7584" ma:contentTypeVersion="16" ma:contentTypeDescription="Create a new document." ma:contentTypeScope="" ma:versionID="c1f6623c9e829c5a774f577dcb13839f">
  <xsd:schema xmlns:xsd="http://www.w3.org/2001/XMLSchema" xmlns:xs="http://www.w3.org/2001/XMLSchema" xmlns:p="http://schemas.microsoft.com/office/2006/metadata/properties" xmlns:ns2="145c5da1-3466-4566-9d0a-2ed0eae46cff" xmlns:ns3="cb5341de-7d0a-4630-9e16-400307cc39be" xmlns:ns4="879cc30a-4158-49c5-9cb2-e61862cf406e" targetNamespace="http://schemas.microsoft.com/office/2006/metadata/properties" ma:root="true" ma:fieldsID="e9c280dc89e7afeeef41bc6618e5897e" ns2:_="" ns3:_="" ns4:_="">
    <xsd:import namespace="145c5da1-3466-4566-9d0a-2ed0eae46cff"/>
    <xsd:import namespace="cb5341de-7d0a-4630-9e16-400307cc39be"/>
    <xsd:import namespace="879cc30a-4158-49c5-9cb2-e61862cf406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4:TaxCatchAll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da1-3466-4566-9d0a-2ed0eae46c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341de-7d0a-4630-9e16-400307cc39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e794beb-b8d9-4064-9297-55232fcc8c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cc30a-4158-49c5-9cb2-e61862cf406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1f6e823c-01fd-4da9-aea4-ed39d5269333}" ma:internalName="TaxCatchAll" ma:showField="CatchAllData" ma:web="145c5da1-3466-4566-9d0a-2ed0eae46c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b5341de-7d0a-4630-9e16-400307cc39be">
      <Terms xmlns="http://schemas.microsoft.com/office/infopath/2007/PartnerControls"/>
    </lcf76f155ced4ddcb4097134ff3c332f>
    <TaxCatchAll xmlns="879cc30a-4158-49c5-9cb2-e61862cf406e" xsi:nil="true"/>
  </documentManagement>
</p:properties>
</file>

<file path=customXml/itemProps1.xml><?xml version="1.0" encoding="utf-8"?>
<ds:datastoreItem xmlns:ds="http://schemas.openxmlformats.org/officeDocument/2006/customXml" ds:itemID="{B6BCFA50-5783-41AA-8F00-0D6282E2BC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da1-3466-4566-9d0a-2ed0eae46cff"/>
    <ds:schemaRef ds:uri="cb5341de-7d0a-4630-9e16-400307cc39be"/>
    <ds:schemaRef ds:uri="879cc30a-4158-49c5-9cb2-e61862cf40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E8283F-FD1D-4F59-AD16-8D5A941A68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BF89B8-ABB8-477C-BCCE-10F98C37E2BD}">
  <ds:schemaRefs>
    <ds:schemaRef ds:uri="cb5341de-7d0a-4630-9e16-400307cc39be"/>
    <ds:schemaRef ds:uri="http://purl.org/dc/terms/"/>
    <ds:schemaRef ds:uri="http://schemas.microsoft.com/office/2006/documentManagement/types"/>
    <ds:schemaRef ds:uri="145c5da1-3466-4566-9d0a-2ed0eae46cff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879cc30a-4158-49c5-9cb2-e61862cf406e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3547</TotalTime>
  <Words>792</Words>
  <Application>Microsoft Office PowerPoint</Application>
  <PresentationFormat>A4 Paper (210x297 mm)</PresentationFormat>
  <Paragraphs>83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Calibri</vt:lpstr>
      <vt:lpstr>Century Gothic</vt:lpstr>
      <vt:lpstr>Clear Sans Thin</vt:lpstr>
      <vt:lpstr>Georgia</vt:lpstr>
      <vt:lpstr>Symbol</vt:lpstr>
      <vt:lpstr>Verdana</vt:lpstr>
      <vt:lpstr>Wingdings</vt:lpstr>
      <vt:lpstr>Default Design</vt:lpstr>
      <vt:lpstr>   Parish Clerks  Operational Meeting  22nd June 2023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SCG Highways Maintenance &amp; Improvements  25 May 2021</dc:title>
  <dc:creator>Louise Bennett</dc:creator>
  <cp:lastModifiedBy>Donna Rist</cp:lastModifiedBy>
  <cp:revision>29</cp:revision>
  <dcterms:created xsi:type="dcterms:W3CDTF">2021-05-17T13:23:27Z</dcterms:created>
  <dcterms:modified xsi:type="dcterms:W3CDTF">2023-06-26T10:48:47Z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0x01010087644F9223D22D44BCB0F989F0CF7584</vt:lpwstr>
  </property>
  <property fmtid="{D5CDD505-2E9C-101B-9397-08002B2CF9AE}" pid="3" name="MediaServiceImageTags">
    <vt:lpwstr/>
  </property>
</Properties>
</file>