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sldIdLst>
    <p:sldId id="256" r:id="rId5"/>
    <p:sldId id="265" r:id="rId6"/>
    <p:sldId id="257" r:id="rId7"/>
    <p:sldId id="268" r:id="rId8"/>
    <p:sldId id="25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 Biswas" initials="LB" lastIdx="9" clrIdx="0">
    <p:extLst>
      <p:ext uri="{19B8F6BF-5375-455C-9EA6-DF929625EA0E}">
        <p15:presenceInfo xmlns:p15="http://schemas.microsoft.com/office/powerpoint/2012/main" userId="S::Liz.Biswas@leics.gov.uk::841f3722-120b-4758-9601-e8f272e0bea4" providerId="AD"/>
      </p:ext>
    </p:extLst>
  </p:cmAuthor>
  <p:cmAuthor id="2" name="Kayleigh Glover" initials="KG" lastIdx="2" clrIdx="1">
    <p:extLst>
      <p:ext uri="{19B8F6BF-5375-455C-9EA6-DF929625EA0E}">
        <p15:presenceInfo xmlns:p15="http://schemas.microsoft.com/office/powerpoint/2012/main" userId="S::kayleigh.glover@leics.gov.uk::a35023b1-2724-4103-9b5a-7107ba9789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3E91"/>
    <a:srgbClr val="0070C0"/>
    <a:srgbClr val="1B7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36F9B-8753-473D-E902-B7A855B7873A}" v="5" dt="2023-11-22T08:58:24.624"/>
    <p1510:client id="{45C3A469-27BD-78DF-6030-A8FF67E8D651}" v="8" dt="2023-11-21T15:40:09.677"/>
    <p1510:client id="{53B34CE4-AB4B-BF37-FA62-33B098E688A2}" v="29" dt="2023-11-16T14:20:21.308"/>
    <p1510:client id="{6244DADD-D786-4530-AE49-3EBAE777AC86}" vWet="4" dt="2023-11-08T11:21:42.893"/>
    <p1510:client id="{801E33A2-454D-727D-5485-94AAEAFFF7C9}" v="76" dt="2023-11-08T11:23:12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2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2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7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3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40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4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6733-83F7-4B9B-9D10-C54448545ACA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C58E-9EDC-4356-8CF0-ABF53003F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67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icestershirecommunities.org.uk/communities-network/newsletter" TargetMode="External"/><Relationship Id="rId4" Type="http://schemas.openxmlformats.org/officeDocument/2006/relationships/hyperlink" Target="http://www.leicestershirecommunities.org.uk/communities-networ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LeicestershireCommunities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leicestershirecommunities/?hl=en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hyperlink" Target="http://www.leicestershirecommunities.org.uk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8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B7018D-FF95-4A3A-A922-6385A3D41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473" y="651986"/>
            <a:ext cx="4546758" cy="55788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3100" b="1" kern="1200" dirty="0"/>
            </a:br>
            <a:br>
              <a:rPr lang="en-US" sz="3100" b="1" kern="1200" dirty="0"/>
            </a:br>
            <a:br>
              <a:rPr lang="en-US" sz="3100" b="1" kern="1200" dirty="0"/>
            </a:br>
            <a:br>
              <a:rPr lang="en-US" sz="3100" b="1" kern="1200" dirty="0"/>
            </a:br>
            <a:br>
              <a:rPr lang="en-US" sz="3100" b="1" kern="1200" dirty="0"/>
            </a:br>
            <a:br>
              <a:rPr lang="en-US" sz="3100" b="1" kern="1200" dirty="0"/>
            </a:b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 to the </a:t>
            </a:r>
            <a:br>
              <a:rPr lang="en-US" sz="3100" b="1" dirty="0"/>
            </a:b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Communities Network </a:t>
            </a:r>
            <a:br>
              <a:rPr lang="en-US" sz="3100" b="1" dirty="0">
                <a:cs typeface="Calibri Light"/>
              </a:rPr>
            </a:br>
            <a:br>
              <a:rPr lang="en-US" sz="3100" b="1" dirty="0"/>
            </a:br>
            <a:r>
              <a:rPr lang="en-US" sz="3100" b="1" dirty="0">
                <a:solidFill>
                  <a:srgbClr val="FFFFFF"/>
                </a:solidFill>
              </a:rPr>
              <a:t>Asset Based Session  </a:t>
            </a:r>
            <a:br>
              <a:rPr lang="en-US" sz="3100" b="1" dirty="0"/>
            </a:br>
            <a:br>
              <a:rPr lang="en-US" sz="3100" b="1" dirty="0"/>
            </a:b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22</a:t>
            </a:r>
            <a:r>
              <a:rPr lang="en-US" sz="3100" b="1" kern="12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3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November 2023</a:t>
            </a: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endParaRPr lang="en-US" sz="31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4" name="Picture 8" descr="Leicestershire Communities Logo">
            <a:extLst>
              <a:ext uri="{FF2B5EF4-FFF2-40B4-BE49-F238E27FC236}">
                <a16:creationId xmlns:a16="http://schemas.microsoft.com/office/drawing/2014/main" id="{9A44D85D-1262-5428-0BA1-97459CFEB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975" y="639763"/>
            <a:ext cx="4589463" cy="1450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A34DFC-54EC-4A45-A17B-58FD72EC4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4" r="9328" b="9415"/>
          <a:stretch/>
        </p:blipFill>
        <p:spPr>
          <a:xfrm>
            <a:off x="6530975" y="2159000"/>
            <a:ext cx="4589463" cy="40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7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E227-2F26-48D9-BCB0-1D729C6C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70" y="527218"/>
            <a:ext cx="6396788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763E91"/>
                </a:solidFill>
              </a:rPr>
              <a:t>Today's Session </a:t>
            </a:r>
            <a:endParaRPr lang="en-GB" sz="3600" b="1" dirty="0">
              <a:solidFill>
                <a:srgbClr val="763E9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C6F1-8A5C-4E77-932D-FD1A26FD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720"/>
            <a:ext cx="10515600" cy="5004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en-GB" sz="3100" dirty="0"/>
              <a:t>Quick Team Introductions</a:t>
            </a:r>
            <a:endParaRPr lang="en-US" dirty="0"/>
          </a:p>
          <a:p>
            <a:pPr>
              <a:buFontTx/>
              <a:buChar char="-"/>
            </a:pPr>
            <a:endParaRPr lang="en-GB" sz="2000"/>
          </a:p>
          <a:p>
            <a:pPr>
              <a:buFontTx/>
              <a:buChar char="-"/>
            </a:pPr>
            <a:r>
              <a:rPr lang="en-GB" sz="3100" dirty="0"/>
              <a:t>Background to the Communities Network – Sabrina Malik</a:t>
            </a:r>
            <a:endParaRPr lang="en-GB" sz="3100" dirty="0">
              <a:ea typeface="Calibri"/>
              <a:cs typeface="Calibri"/>
            </a:endParaRPr>
          </a:p>
          <a:p>
            <a:pPr>
              <a:buFontTx/>
              <a:buChar char="-"/>
            </a:pPr>
            <a:endParaRPr lang="en-GB" sz="3100"/>
          </a:p>
          <a:p>
            <a:pPr>
              <a:buFontTx/>
              <a:buChar char="-"/>
            </a:pPr>
            <a:r>
              <a:rPr lang="en-GB" sz="3100" dirty="0"/>
              <a:t>Asset Based Thinking and Doing Session – Sarah Carter </a:t>
            </a:r>
            <a:endParaRPr lang="en-GB" sz="3100" dirty="0">
              <a:cs typeface="Calibri"/>
            </a:endParaRPr>
          </a:p>
          <a:p>
            <a:pPr lvl="1">
              <a:buFontTx/>
              <a:buChar char="-"/>
            </a:pPr>
            <a:r>
              <a:rPr lang="en-GB" sz="2700" u="sng" dirty="0"/>
              <a:t>Interactive session and discussion</a:t>
            </a:r>
            <a:r>
              <a:rPr lang="en-GB" sz="2700" dirty="0"/>
              <a:t>: Networking opportunity &amp; sharing information about local support</a:t>
            </a:r>
            <a:endParaRPr lang="en-GB" sz="2700" dirty="0">
              <a:cs typeface="Calibri"/>
            </a:endParaRPr>
          </a:p>
          <a:p>
            <a:pPr lvl="1">
              <a:buFontTx/>
              <a:buChar char="-"/>
            </a:pPr>
            <a:endParaRPr lang="en-GB" sz="2700"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en-GB" sz="3100" dirty="0">
                <a:cs typeface="Calibri"/>
              </a:rPr>
              <a:t>Feedback – short online form </a:t>
            </a:r>
            <a:endParaRPr lang="en-GB" sz="31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endParaRPr lang="en-GB">
              <a:cs typeface="Calibri" panose="020F0502020204030204"/>
            </a:endParaRP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  <p:pic>
        <p:nvPicPr>
          <p:cNvPr id="8" name="Picture 8" descr="Leicestershire Communities Logo">
            <a:extLst>
              <a:ext uri="{FF2B5EF4-FFF2-40B4-BE49-F238E27FC236}">
                <a16:creationId xmlns:a16="http://schemas.microsoft.com/office/drawing/2014/main" id="{BF1DD82E-7130-CE29-8226-D9C406FAB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E227-2F26-48D9-BCB0-1D729C6C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70" y="527218"/>
            <a:ext cx="6396788" cy="1325563"/>
          </a:xfrm>
        </p:spPr>
        <p:txBody>
          <a:bodyPr>
            <a:normAutofit fontScale="90000"/>
          </a:bodyPr>
          <a:lstStyle/>
          <a:p>
            <a:br>
              <a:rPr lang="en-GB" sz="3600" b="1">
                <a:solidFill>
                  <a:srgbClr val="763E91"/>
                </a:solidFill>
              </a:rPr>
            </a:br>
            <a:br>
              <a:rPr lang="en-GB" sz="3600" b="1">
                <a:solidFill>
                  <a:srgbClr val="763E91"/>
                </a:solidFill>
              </a:rPr>
            </a:br>
            <a:r>
              <a:rPr lang="en-GB" sz="3600" b="1">
                <a:solidFill>
                  <a:srgbClr val="763E91"/>
                </a:solidFill>
              </a:rPr>
              <a:t>What is the Communities Network </a:t>
            </a:r>
            <a:br>
              <a:rPr lang="en-GB" sz="3600" b="1">
                <a:solidFill>
                  <a:srgbClr val="763E91"/>
                </a:solidFill>
              </a:rPr>
            </a:br>
            <a:br>
              <a:rPr lang="en-GB" sz="3600" b="1">
                <a:solidFill>
                  <a:srgbClr val="763E91"/>
                </a:solidFill>
              </a:rPr>
            </a:br>
            <a:endParaRPr lang="en-GB" sz="3600" b="1">
              <a:solidFill>
                <a:srgbClr val="763E9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C6F1-8A5C-4E77-932D-FD1A26FD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94888" cy="4505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solidFill>
                  <a:srgbClr val="000000"/>
                </a:solidFill>
                <a:cs typeface="Arial" panose="020B0604020202020204" pitchFamily="34" charset="0"/>
              </a:rPr>
              <a:t>P</a:t>
            </a:r>
            <a:r>
              <a:rPr lang="en-GB" b="0" i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rovides a platform form for the communities of Leicestershire to talk to each other about initiatives, projects, and activities, which demonstrate positive action in your local community. </a:t>
            </a:r>
          </a:p>
          <a:p>
            <a:pPr marL="0" indent="0">
              <a:buNone/>
            </a:pPr>
            <a:endParaRPr lang="en-GB" sz="31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>
                <a:ea typeface="Calibri"/>
                <a:cs typeface="Calibri"/>
              </a:rPr>
              <a:t>The Network can be used to:</a:t>
            </a:r>
          </a:p>
          <a:p>
            <a:r>
              <a:rPr lang="en-GB">
                <a:solidFill>
                  <a:srgbClr val="000000"/>
                </a:solidFill>
              </a:rPr>
              <a:t>share opportunities to get involved in local projects </a:t>
            </a:r>
          </a:p>
          <a:p>
            <a:r>
              <a:rPr lang="en-GB">
                <a:solidFill>
                  <a:srgbClr val="000000"/>
                </a:solidFill>
              </a:rPr>
              <a:t>make contacts and learn from each other </a:t>
            </a:r>
            <a:endParaRPr lang="en-GB">
              <a:ea typeface="Calibri"/>
              <a:cs typeface="Calibri"/>
            </a:endParaRPr>
          </a:p>
          <a:p>
            <a:r>
              <a:rPr lang="en-GB">
                <a:ea typeface="+mn-lt"/>
                <a:cs typeface="+mn-lt"/>
              </a:rPr>
              <a:t>raise awareness of issues affecting us all and encourage collaboration </a:t>
            </a:r>
          </a:p>
          <a:p>
            <a:endParaRPr lang="en-GB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  <p:pic>
        <p:nvPicPr>
          <p:cNvPr id="7" name="Picture 8" descr="Leicestershire Communities Logo">
            <a:extLst>
              <a:ext uri="{FF2B5EF4-FFF2-40B4-BE49-F238E27FC236}">
                <a16:creationId xmlns:a16="http://schemas.microsoft.com/office/drawing/2014/main" id="{6CF2608C-86EB-311C-80E6-86F326253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5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E227-2F26-48D9-BCB0-1D729C6C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70" y="527218"/>
            <a:ext cx="6396788" cy="1325563"/>
          </a:xfrm>
        </p:spPr>
        <p:txBody>
          <a:bodyPr>
            <a:normAutofit fontScale="90000"/>
          </a:bodyPr>
          <a:lstStyle/>
          <a:p>
            <a:br>
              <a:rPr lang="en-GB" sz="3600" b="1">
                <a:solidFill>
                  <a:srgbClr val="763E91"/>
                </a:solidFill>
              </a:rPr>
            </a:br>
            <a:br>
              <a:rPr lang="en-GB" sz="3600" b="1">
                <a:solidFill>
                  <a:srgbClr val="763E91"/>
                </a:solidFill>
              </a:rPr>
            </a:br>
            <a:r>
              <a:rPr lang="en-GB" sz="3600" b="1">
                <a:solidFill>
                  <a:srgbClr val="763E91"/>
                </a:solidFill>
              </a:rPr>
              <a:t>Previous Sessions</a:t>
            </a:r>
            <a:br>
              <a:rPr lang="en-GB" sz="3600" b="1">
                <a:solidFill>
                  <a:srgbClr val="763E91"/>
                </a:solidFill>
              </a:rPr>
            </a:br>
            <a:br>
              <a:rPr lang="en-GB" sz="3600" b="1">
                <a:solidFill>
                  <a:srgbClr val="763E91"/>
                </a:solidFill>
              </a:rPr>
            </a:br>
            <a:endParaRPr lang="en-GB" sz="3600" b="1">
              <a:solidFill>
                <a:srgbClr val="763E9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C6F1-8A5C-4E77-932D-FD1A26FD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94888" cy="4505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en-GB" dirty="0"/>
              <a:t>Cost of Living Support </a:t>
            </a:r>
            <a:endParaRPr lang="en-US" dirty="0"/>
          </a:p>
          <a:p>
            <a:pPr marL="0" indent="0">
              <a:buNone/>
            </a:pPr>
            <a:endParaRPr lang="en-GB"/>
          </a:p>
          <a:p>
            <a:pPr>
              <a:buFont typeface="Calibri" panose="020B0604020202020204" pitchFamily="34" charset="0"/>
              <a:buChar char="-"/>
            </a:pPr>
            <a:r>
              <a:rPr lang="en-GB" dirty="0"/>
              <a:t>Volunteering Opportunities 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/>
          </a:p>
          <a:p>
            <a:pPr>
              <a:buFont typeface="Calibri" panose="020B0604020202020204" pitchFamily="34" charset="0"/>
              <a:buChar char="-"/>
            </a:pPr>
            <a:r>
              <a:rPr lang="en-GB" dirty="0"/>
              <a:t>Climate Change </a:t>
            </a:r>
            <a:r>
              <a:rPr lang="en-GB" dirty="0" err="1"/>
              <a:t>inc</a:t>
            </a:r>
            <a:r>
              <a:rPr lang="en-GB" dirty="0"/>
              <a:t> visits to community allotments 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dirty="0"/>
              <a:t>           ..and anything else that is important to you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GB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/>
          </a:p>
        </p:txBody>
      </p:sp>
      <p:pic>
        <p:nvPicPr>
          <p:cNvPr id="7" name="Picture 8" descr="Leicestershire Communities Logo">
            <a:extLst>
              <a:ext uri="{FF2B5EF4-FFF2-40B4-BE49-F238E27FC236}">
                <a16:creationId xmlns:a16="http://schemas.microsoft.com/office/drawing/2014/main" id="{6CF2608C-86EB-311C-80E6-86F326253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1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E227-2F26-48D9-BCB0-1D729C6C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4435642" cy="1325563"/>
          </a:xfrm>
        </p:spPr>
        <p:txBody>
          <a:bodyPr>
            <a:normAutofit/>
          </a:bodyPr>
          <a:lstStyle/>
          <a:p>
            <a:r>
              <a:rPr lang="en-GB" sz="3600" b="1">
                <a:solidFill>
                  <a:srgbClr val="763E91"/>
                </a:solidFill>
              </a:rPr>
              <a:t>Who we work with  </a:t>
            </a:r>
            <a:endParaRPr lang="en-GB" sz="3600" b="1">
              <a:solidFill>
                <a:srgbClr val="763E91"/>
              </a:solidFill>
              <a:cs typeface="Calibri Light"/>
            </a:endParaRPr>
          </a:p>
        </p:txBody>
      </p:sp>
      <p:pic>
        <p:nvPicPr>
          <p:cNvPr id="25" name="Picture 8" descr="Leicestershire Communities Logo">
            <a:extLst>
              <a:ext uri="{FF2B5EF4-FFF2-40B4-BE49-F238E27FC236}">
                <a16:creationId xmlns:a16="http://schemas.microsoft.com/office/drawing/2014/main" id="{0CA9DB1A-07DD-59CE-884A-C64CFB28B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6978EA8-47A1-49B0-837F-01E33F852754}"/>
              </a:ext>
            </a:extLst>
          </p:cNvPr>
          <p:cNvSpPr/>
          <p:nvPr/>
        </p:nvSpPr>
        <p:spPr>
          <a:xfrm>
            <a:off x="838201" y="2565404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Community groups </a:t>
            </a:r>
            <a:endParaRPr lang="en-US" sz="2900" kern="12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1F73A05-498F-4E81-9D48-F20D845BC429}"/>
              </a:ext>
            </a:extLst>
          </p:cNvPr>
          <p:cNvSpPr/>
          <p:nvPr/>
        </p:nvSpPr>
        <p:spPr>
          <a:xfrm>
            <a:off x="3529741" y="2593632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Voluntary and community sector</a:t>
            </a:r>
            <a:endParaRPr lang="en-US" sz="2900" kern="12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2B80AD0-E8FA-4AE4-9EBC-380CCE4048A2}"/>
              </a:ext>
            </a:extLst>
          </p:cNvPr>
          <p:cNvSpPr/>
          <p:nvPr/>
        </p:nvSpPr>
        <p:spPr>
          <a:xfrm>
            <a:off x="6218202" y="2593632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 dirty="0"/>
              <a:t>Non-parished areas</a:t>
            </a:r>
            <a:endParaRPr lang="en-US" sz="29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F3EDD5-C281-4C4D-B586-6024B03DDB55}"/>
              </a:ext>
            </a:extLst>
          </p:cNvPr>
          <p:cNvSpPr/>
          <p:nvPr/>
        </p:nvSpPr>
        <p:spPr>
          <a:xfrm>
            <a:off x="8906663" y="2593632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Businesses </a:t>
            </a:r>
            <a:endParaRPr lang="en-US" sz="29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8BB4FC-04A0-49F9-8AD3-365603E7E8BD}"/>
              </a:ext>
            </a:extLst>
          </p:cNvPr>
          <p:cNvSpPr/>
          <p:nvPr/>
        </p:nvSpPr>
        <p:spPr>
          <a:xfrm>
            <a:off x="841280" y="4304471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Wider public</a:t>
            </a:r>
            <a:endParaRPr lang="en-US" sz="2900" kern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07B5641-F511-444A-80A2-8F3CF238F415}"/>
              </a:ext>
            </a:extLst>
          </p:cNvPr>
          <p:cNvSpPr/>
          <p:nvPr/>
        </p:nvSpPr>
        <p:spPr>
          <a:xfrm>
            <a:off x="3529741" y="4304471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Other partner organisations  </a:t>
            </a:r>
            <a:endParaRPr lang="en-US" sz="29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37AC31F-253F-419A-A6A7-84CA12B4A646}"/>
              </a:ext>
            </a:extLst>
          </p:cNvPr>
          <p:cNvSpPr/>
          <p:nvPr/>
        </p:nvSpPr>
        <p:spPr>
          <a:xfrm>
            <a:off x="6218202" y="4304471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Young people </a:t>
            </a:r>
            <a:endParaRPr lang="en-US" sz="29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3B9122B-34AA-4AE8-8F3C-13D6A6735D91}"/>
              </a:ext>
            </a:extLst>
          </p:cNvPr>
          <p:cNvSpPr/>
          <p:nvPr/>
        </p:nvSpPr>
        <p:spPr>
          <a:xfrm>
            <a:off x="8906663" y="4314751"/>
            <a:ext cx="2444055" cy="1466433"/>
          </a:xfrm>
          <a:custGeom>
            <a:avLst/>
            <a:gdLst>
              <a:gd name="connsiteX0" fmla="*/ 0 w 2444055"/>
              <a:gd name="connsiteY0" fmla="*/ 0 h 1466433"/>
              <a:gd name="connsiteX1" fmla="*/ 2444055 w 2444055"/>
              <a:gd name="connsiteY1" fmla="*/ 0 h 1466433"/>
              <a:gd name="connsiteX2" fmla="*/ 2444055 w 2444055"/>
              <a:gd name="connsiteY2" fmla="*/ 1466433 h 1466433"/>
              <a:gd name="connsiteX3" fmla="*/ 0 w 2444055"/>
              <a:gd name="connsiteY3" fmla="*/ 1466433 h 1466433"/>
              <a:gd name="connsiteX4" fmla="*/ 0 w 2444055"/>
              <a:gd name="connsiteY4" fmla="*/ 0 h 146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4055" h="1466433">
                <a:moveTo>
                  <a:pt x="0" y="0"/>
                </a:moveTo>
                <a:lnTo>
                  <a:pt x="2444055" y="0"/>
                </a:lnTo>
                <a:lnTo>
                  <a:pt x="2444055" y="1466433"/>
                </a:lnTo>
                <a:lnTo>
                  <a:pt x="0" y="1466433"/>
                </a:lnTo>
                <a:lnTo>
                  <a:pt x="0" y="0"/>
                </a:lnTo>
                <a:close/>
              </a:path>
            </a:pathLst>
          </a:custGeom>
          <a:solidFill>
            <a:srgbClr val="763E9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90" tIns="110490" rIns="110490" bIns="110490" numCol="1" spcCol="1270" anchor="ctr" anchorCtr="0">
            <a:noAutofit/>
          </a:bodyPr>
          <a:lstStyle/>
          <a:p>
            <a:pPr marL="0" lvl="0" indent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900" kern="1200"/>
              <a:t>Parish and town councils</a:t>
            </a:r>
            <a:endParaRPr lang="en-US" sz="2900" kern="1200"/>
          </a:p>
        </p:txBody>
      </p:sp>
    </p:spTree>
    <p:extLst>
      <p:ext uri="{BB962C8B-B14F-4D97-AF65-F5344CB8AC3E}">
        <p14:creationId xmlns:p14="http://schemas.microsoft.com/office/powerpoint/2010/main" val="371035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EE015C-3E14-4224-AE99-26726AC2A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83" r="9328"/>
          <a:stretch/>
        </p:blipFill>
        <p:spPr>
          <a:xfrm>
            <a:off x="9003435" y="4001294"/>
            <a:ext cx="3235655" cy="31989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4EE227-2F26-48D9-BCB0-1D729C6C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70" y="527218"/>
            <a:ext cx="6396788" cy="1325563"/>
          </a:xfrm>
        </p:spPr>
        <p:txBody>
          <a:bodyPr>
            <a:normAutofit fontScale="90000"/>
          </a:bodyPr>
          <a:lstStyle/>
          <a:p>
            <a:br>
              <a:rPr lang="en-GB" sz="3600" b="1">
                <a:solidFill>
                  <a:srgbClr val="763E91"/>
                </a:solidFill>
              </a:rPr>
            </a:br>
            <a:br>
              <a:rPr lang="en-GB" sz="3600" b="1">
                <a:solidFill>
                  <a:srgbClr val="763E91"/>
                </a:solidFill>
              </a:rPr>
            </a:br>
            <a:r>
              <a:rPr lang="en-GB" sz="3600" b="1">
                <a:solidFill>
                  <a:srgbClr val="763E91"/>
                </a:solidFill>
              </a:rPr>
              <a:t>Useful Links  </a:t>
            </a:r>
            <a:endParaRPr lang="en-GB" sz="3600" b="1">
              <a:solidFill>
                <a:srgbClr val="763E91"/>
              </a:solidFill>
              <a:cs typeface="Calibri Light"/>
            </a:endParaRPr>
          </a:p>
        </p:txBody>
      </p:sp>
      <p:pic>
        <p:nvPicPr>
          <p:cNvPr id="7" name="Picture 8" descr="Leicestershire Communities Logo">
            <a:extLst>
              <a:ext uri="{FF2B5EF4-FFF2-40B4-BE49-F238E27FC236}">
                <a16:creationId xmlns:a16="http://schemas.microsoft.com/office/drawing/2014/main" id="{95D6B1DB-AC60-5603-B767-E659DC704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3C6F1-8A5C-4E77-932D-FD1A26FD7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b="0" i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100" b="1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31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3100">
              <a:ea typeface="Calibri"/>
              <a:cs typeface="Calibri"/>
            </a:endParaRP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9A5F05-EA14-0EE7-B394-9D0C2EC3259C}"/>
              </a:ext>
            </a:extLst>
          </p:cNvPr>
          <p:cNvSpPr txBox="1"/>
          <p:nvPr/>
        </p:nvSpPr>
        <p:spPr>
          <a:xfrm>
            <a:off x="838200" y="2206645"/>
            <a:ext cx="9320561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/>
          </a:p>
          <a:p>
            <a:r>
              <a:rPr lang="en-GB" sz="2800"/>
              <a:t>Sign up to the Communities Network </a:t>
            </a:r>
          </a:p>
          <a:p>
            <a:r>
              <a:rPr lang="en-GB" sz="2400">
                <a:hlinkClick r:id="rId4"/>
              </a:rPr>
              <a:t>www.leicestershirecommunities.org.uk/communities-network/</a:t>
            </a:r>
            <a:endParaRPr lang="en-GB" sz="2400"/>
          </a:p>
          <a:p>
            <a:endParaRPr lang="en-GB" sz="2800"/>
          </a:p>
          <a:p>
            <a:r>
              <a:rPr lang="en-GB" sz="2800"/>
              <a:t>Sign up and receive a quarterly newsletter with event info </a:t>
            </a:r>
            <a:endParaRPr lang="en-GB" sz="3600"/>
          </a:p>
          <a:p>
            <a:r>
              <a:rPr lang="en-GB" sz="2400">
                <a:hlinkClick r:id="rId5"/>
              </a:rPr>
              <a:t>www.leicestershirecommunities.org.uk/communities-network/newsletter</a:t>
            </a:r>
            <a:r>
              <a:rPr lang="en-GB" sz="2400"/>
              <a:t> 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3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422CB19-A3DA-F6EA-AFF9-EB9EFC2EAFC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8849" y="328251"/>
            <a:ext cx="4812676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763E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rgbClr val="763E9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Keep in touch with us!</a:t>
            </a:r>
            <a:endParaRPr kumimoji="0" lang="en-GB" sz="3600" b="1" i="0" u="none" strike="noStrike" kern="1200" cap="none" spc="0" normalizeH="0" baseline="0" noProof="0">
              <a:ln>
                <a:noFill/>
              </a:ln>
              <a:solidFill>
                <a:srgbClr val="763E91"/>
              </a:solidFill>
              <a:effectLst/>
              <a:uLnTx/>
              <a:uFillTx/>
              <a:latin typeface="+mj-lt"/>
              <a:ea typeface="+mj-ea"/>
              <a:cs typeface="Calibri Light"/>
            </a:endParaRPr>
          </a:p>
        </p:txBody>
      </p:sp>
      <p:pic>
        <p:nvPicPr>
          <p:cNvPr id="15" name="Picture 8" descr="Leicestershire Communities Logo">
            <a:extLst>
              <a:ext uri="{FF2B5EF4-FFF2-40B4-BE49-F238E27FC236}">
                <a16:creationId xmlns:a16="http://schemas.microsoft.com/office/drawing/2014/main" id="{E53A6926-818F-076A-2176-1A76E3CA4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18" y="181281"/>
            <a:ext cx="3405265" cy="1111469"/>
          </a:xfrm>
          <a:prstGeom prst="rect">
            <a:avLst/>
          </a:prstGeom>
        </p:spPr>
      </p:pic>
      <p:grpSp>
        <p:nvGrpSpPr>
          <p:cNvPr id="17" name="Group 16" descr="Facebook Instagram and website links and QR codes">
            <a:extLst>
              <a:ext uri="{FF2B5EF4-FFF2-40B4-BE49-F238E27FC236}">
                <a16:creationId xmlns:a16="http://schemas.microsoft.com/office/drawing/2014/main" id="{A42CF226-D142-4C95-ACBC-01995072F10B}"/>
              </a:ext>
            </a:extLst>
          </p:cNvPr>
          <p:cNvGrpSpPr/>
          <p:nvPr/>
        </p:nvGrpSpPr>
        <p:grpSpPr>
          <a:xfrm>
            <a:off x="727768" y="1661095"/>
            <a:ext cx="10475273" cy="4933954"/>
            <a:chOff x="727768" y="1661095"/>
            <a:chExt cx="10475273" cy="4933954"/>
          </a:xfrm>
        </p:grpSpPr>
        <p:grpSp>
          <p:nvGrpSpPr>
            <p:cNvPr id="7" name="Group 6" descr="Facebook details">
              <a:extLst>
                <a:ext uri="{FF2B5EF4-FFF2-40B4-BE49-F238E27FC236}">
                  <a16:creationId xmlns:a16="http://schemas.microsoft.com/office/drawing/2014/main" id="{35D8205A-089E-42F5-8D76-CC260FEB6CAA}"/>
                </a:ext>
              </a:extLst>
            </p:cNvPr>
            <p:cNvGrpSpPr/>
            <p:nvPr/>
          </p:nvGrpSpPr>
          <p:grpSpPr>
            <a:xfrm>
              <a:off x="821879" y="2096822"/>
              <a:ext cx="3002644" cy="1459127"/>
              <a:chOff x="821879" y="2096822"/>
              <a:chExt cx="3002644" cy="1459127"/>
            </a:xfrm>
          </p:grpSpPr>
          <p:pic>
            <p:nvPicPr>
              <p:cNvPr id="2050" name="Picture 5" descr="Facebook logo&#10;">
                <a:hlinkClick r:id="rId3"/>
                <a:extLst>
                  <a:ext uri="{FF2B5EF4-FFF2-40B4-BE49-F238E27FC236}">
                    <a16:creationId xmlns:a16="http://schemas.microsoft.com/office/drawing/2014/main" id="{358AA8CB-48E4-4DFD-86A8-13E98EED86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879" y="2096822"/>
                <a:ext cx="1419615" cy="14180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8">
                <a:extLst>
                  <a:ext uri="{FF2B5EF4-FFF2-40B4-BE49-F238E27FC236}">
                    <a16:creationId xmlns:a16="http://schemas.microsoft.com/office/drawing/2014/main" id="{84119CD9-EE84-3D5C-8D06-7A79748C5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8888" y="2152806"/>
                <a:ext cx="1415635" cy="1403143"/>
              </a:xfrm>
              <a:prstGeom prst="rect">
                <a:avLst/>
              </a:prstGeom>
            </p:spPr>
          </p:pic>
        </p:grpSp>
        <p:grpSp>
          <p:nvGrpSpPr>
            <p:cNvPr id="10" name="Group 9" descr="Instagram Details">
              <a:extLst>
                <a:ext uri="{FF2B5EF4-FFF2-40B4-BE49-F238E27FC236}">
                  <a16:creationId xmlns:a16="http://schemas.microsoft.com/office/drawing/2014/main" id="{A919D875-0A35-4E22-A252-2D24F6F96B53}"/>
                </a:ext>
              </a:extLst>
            </p:cNvPr>
            <p:cNvGrpSpPr/>
            <p:nvPr/>
          </p:nvGrpSpPr>
          <p:grpSpPr>
            <a:xfrm>
              <a:off x="727768" y="3936846"/>
              <a:ext cx="3092538" cy="1445247"/>
              <a:chOff x="727768" y="3936846"/>
              <a:chExt cx="3092538" cy="1445247"/>
            </a:xfrm>
          </p:grpSpPr>
          <p:pic>
            <p:nvPicPr>
              <p:cNvPr id="2051" name="Picture 6" descr="Instagram Logo">
                <a:hlinkClick r:id="rId6"/>
                <a:extLst>
                  <a:ext uri="{FF2B5EF4-FFF2-40B4-BE49-F238E27FC236}">
                    <a16:creationId xmlns:a16="http://schemas.microsoft.com/office/drawing/2014/main" id="{CEB99074-CD33-4FBC-8594-B0A84569F2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768" y="3936846"/>
                <a:ext cx="1597129" cy="14041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9">
                <a:extLst>
                  <a:ext uri="{FF2B5EF4-FFF2-40B4-BE49-F238E27FC236}">
                    <a16:creationId xmlns:a16="http://schemas.microsoft.com/office/drawing/2014/main" id="{E4774603-16B8-E8B7-106A-B56482DD8C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13104" y="3974267"/>
                <a:ext cx="1407202" cy="1407826"/>
              </a:xfrm>
              <a:prstGeom prst="rect">
                <a:avLst/>
              </a:prstGeom>
            </p:spPr>
          </p:pic>
        </p:grpSp>
        <p:grpSp>
          <p:nvGrpSpPr>
            <p:cNvPr id="14" name="Group 13" descr="Website Details">
              <a:extLst>
                <a:ext uri="{FF2B5EF4-FFF2-40B4-BE49-F238E27FC236}">
                  <a16:creationId xmlns:a16="http://schemas.microsoft.com/office/drawing/2014/main" id="{0395C889-5700-4A8F-BB27-5238C925CB0A}"/>
                </a:ext>
              </a:extLst>
            </p:cNvPr>
            <p:cNvGrpSpPr/>
            <p:nvPr/>
          </p:nvGrpSpPr>
          <p:grpSpPr>
            <a:xfrm>
              <a:off x="5923613" y="1661095"/>
              <a:ext cx="5279428" cy="4933954"/>
              <a:chOff x="5923613" y="1661095"/>
              <a:chExt cx="5279428" cy="4933954"/>
            </a:xfrm>
          </p:grpSpPr>
          <p:grpSp>
            <p:nvGrpSpPr>
              <p:cNvPr id="12" name="Group 11" descr="Website Details">
                <a:extLst>
                  <a:ext uri="{FF2B5EF4-FFF2-40B4-BE49-F238E27FC236}">
                    <a16:creationId xmlns:a16="http://schemas.microsoft.com/office/drawing/2014/main" id="{CFD7AE8F-11B3-4F0B-959F-4E683763BB78}"/>
                  </a:ext>
                </a:extLst>
              </p:cNvPr>
              <p:cNvGrpSpPr/>
              <p:nvPr/>
            </p:nvGrpSpPr>
            <p:grpSpPr>
              <a:xfrm>
                <a:off x="5923613" y="1661095"/>
                <a:ext cx="5166609" cy="4352360"/>
                <a:chOff x="5923613" y="1661095"/>
                <a:chExt cx="5166609" cy="4352360"/>
              </a:xfrm>
            </p:grpSpPr>
            <p:pic>
              <p:nvPicPr>
                <p:cNvPr id="3" name="Picture 7" descr="Preview of the Leicestershire Communities homepage">
                  <a:extLst>
                    <a:ext uri="{FF2B5EF4-FFF2-40B4-BE49-F238E27FC236}">
                      <a16:creationId xmlns:a16="http://schemas.microsoft.com/office/drawing/2014/main" id="{7A45BC53-6401-BCFE-C523-02328431F0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23613" y="1661095"/>
                  <a:ext cx="5166609" cy="2986169"/>
                </a:xfrm>
                <a:prstGeom prst="rect">
                  <a:avLst/>
                </a:prstGeom>
              </p:spPr>
            </p:pic>
            <p:sp>
              <p:nvSpPr>
                <p:cNvPr id="13" name="Title 1">
                  <a:extLst>
                    <a:ext uri="{FF2B5EF4-FFF2-40B4-BE49-F238E27FC236}">
                      <a16:creationId xmlns:a16="http://schemas.microsoft.com/office/drawing/2014/main" id="{27F164D1-F2A2-6906-7272-5136B989373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5927965" y="5349956"/>
                  <a:ext cx="3488543" cy="66349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GB" sz="1600" b="1">
                      <a:latin typeface="Calibri"/>
                      <a:cs typeface="Calibri"/>
                      <a:hlinkClick r:id="rId10"/>
                    </a:rPr>
                    <a:t>www.leicestershirecommunities.org.uk</a:t>
                  </a:r>
                  <a:r>
                    <a:rPr lang="en-GB" sz="1600" b="1">
                      <a:latin typeface="Calibri"/>
                      <a:cs typeface="Calibri"/>
                    </a:rPr>
                    <a:t> </a:t>
                  </a:r>
                  <a:endParaRPr lang="en-US"/>
                </a:p>
              </p:txBody>
            </p:sp>
          </p:grpSp>
          <p:pic>
            <p:nvPicPr>
              <p:cNvPr id="5" name="Picture 7">
                <a:extLst>
                  <a:ext uri="{FF2B5EF4-FFF2-40B4-BE49-F238E27FC236}">
                    <a16:creationId xmlns:a16="http://schemas.microsoft.com/office/drawing/2014/main" id="{4427E2DD-974B-8D1C-6490-432F032AF0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83453" y="4784986"/>
                <a:ext cx="1819588" cy="1810063"/>
              </a:xfrm>
              <a:prstGeom prst="rect">
                <a:avLst/>
              </a:prstGeom>
            </p:spPr>
          </p:pic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5E75C6-526E-458B-93E2-ABCCA9B71992}"/>
                </a:ext>
              </a:extLst>
            </p:cNvPr>
            <p:cNvSpPr txBox="1"/>
            <p:nvPr/>
          </p:nvSpPr>
          <p:spPr>
            <a:xfrm>
              <a:off x="821879" y="5838981"/>
              <a:ext cx="2896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b="1">
                  <a:latin typeface="Calibri"/>
                  <a:cs typeface="Calibri"/>
                </a:rPr>
                <a:t>@leicestershirecommunities</a:t>
              </a: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27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95DF1"/>
      </a:dk2>
      <a:lt2>
        <a:srgbClr val="0F6FC6"/>
      </a:lt2>
      <a:accent1>
        <a:srgbClr val="00B0F0"/>
      </a:accent1>
      <a:accent2>
        <a:srgbClr val="00DA63"/>
      </a:accent2>
      <a:accent3>
        <a:srgbClr val="FF3399"/>
      </a:accent3>
      <a:accent4>
        <a:srgbClr val="F4A800"/>
      </a:accent4>
      <a:accent5>
        <a:srgbClr val="FF0000"/>
      </a:accent5>
      <a:accent6>
        <a:srgbClr val="FFFF00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06a57c-4792-48d3-9b10-7cb5a2e861ec">
      <Terms xmlns="http://schemas.microsoft.com/office/infopath/2007/PartnerControls"/>
    </lcf76f155ced4ddcb4097134ff3c332f>
    <TaxCatchAll xmlns="879cc30a-4158-49c5-9cb2-e61862cf406e" xsi:nil="true"/>
    <SharedWithUsers xmlns="c018c704-c5cd-47fe-bf3d-abd05172f925">
      <UserInfo>
        <DisplayName>Kristy Ball</DisplayName>
        <AccountId>18</AccountId>
        <AccountType/>
      </UserInfo>
      <UserInfo>
        <DisplayName>Isobel Hall</DisplayName>
        <AccountId>189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DE0FB34D75D4A889C588EC5AB48AA" ma:contentTypeVersion="17" ma:contentTypeDescription="Create a new document." ma:contentTypeScope="" ma:versionID="89781bcad877a056699f0313c3346a11">
  <xsd:schema xmlns:xsd="http://www.w3.org/2001/XMLSchema" xmlns:xs="http://www.w3.org/2001/XMLSchema" xmlns:p="http://schemas.microsoft.com/office/2006/metadata/properties" xmlns:ns2="4306a57c-4792-48d3-9b10-7cb5a2e861ec" xmlns:ns3="c018c704-c5cd-47fe-bf3d-abd05172f925" xmlns:ns4="879cc30a-4158-49c5-9cb2-e61862cf406e" targetNamespace="http://schemas.microsoft.com/office/2006/metadata/properties" ma:root="true" ma:fieldsID="a6b19b51e9a4c16bc6b9c0f7b989cdc3" ns2:_="" ns3:_="" ns4:_="">
    <xsd:import namespace="4306a57c-4792-48d3-9b10-7cb5a2e861ec"/>
    <xsd:import namespace="c018c704-c5cd-47fe-bf3d-abd05172f925"/>
    <xsd:import namespace="879cc30a-4158-49c5-9cb2-e61862cf40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6a57c-4792-48d3-9b10-7cb5a2e861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794beb-b8d9-4064-9297-55232fcc8c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8c704-c5cd-47fe-bf3d-abd05172f92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cc30a-4158-49c5-9cb2-e61862cf406e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f3f2b541-499d-497b-b7aa-c128987c1436}" ma:internalName="TaxCatchAll" ma:showField="CatchAllData" ma:web="c018c704-c5cd-47fe-bf3d-abd05172f9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4EC2DF-C951-45D9-A404-9709544764AC}">
  <ds:schemaRefs>
    <ds:schemaRef ds:uri="4306a57c-4792-48d3-9b10-7cb5a2e861ec"/>
    <ds:schemaRef ds:uri="879cc30a-4158-49c5-9cb2-e61862cf406e"/>
    <ds:schemaRef ds:uri="c018c704-c5cd-47fe-bf3d-abd05172f92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57C456-04C9-4B8D-BFAE-8C6A7F165F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AC171-FAD8-495E-B266-E8EE75B280AA}">
  <ds:schemaRefs>
    <ds:schemaRef ds:uri="4306a57c-4792-48d3-9b10-7cb5a2e861ec"/>
    <ds:schemaRef ds:uri="879cc30a-4158-49c5-9cb2-e61862cf406e"/>
    <ds:schemaRef ds:uri="c018c704-c5cd-47fe-bf3d-abd05172f9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</Words>
  <Application>Microsoft Office PowerPoint</Application>
  <PresentationFormat>Widescreen</PresentationFormat>
  <Paragraphs>340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Welcome to the  Communities Network   Asset Based Session    22nd November 2023      </vt:lpstr>
      <vt:lpstr>Today's Session </vt:lpstr>
      <vt:lpstr>  What is the Communities Network   </vt:lpstr>
      <vt:lpstr>  Previous Sessions  </vt:lpstr>
      <vt:lpstr>Who we work with  </vt:lpstr>
      <vt:lpstr>  Useful Links  </vt:lpstr>
      <vt:lpstr> Keep in touch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Communities Communications plan 22/23</dc:title>
  <dc:creator>Kayleigh Glover</dc:creator>
  <cp:lastModifiedBy>Sangita Jobanputra</cp:lastModifiedBy>
  <cp:revision>20</cp:revision>
  <dcterms:created xsi:type="dcterms:W3CDTF">2022-08-16T15:57:58Z</dcterms:created>
  <dcterms:modified xsi:type="dcterms:W3CDTF">2023-11-24T10:46:23Z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0x010100812DE0FB34D75D4A889C588EC5AB48AA</vt:lpwstr>
  </property>
  <property fmtid="{D5CDD505-2E9C-101B-9397-08002B2CF9AE}" pid="3" name="MediaServiceImageTags">
    <vt:lpwstr/>
  </property>
</Properties>
</file>