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1" r:id="rId7"/>
    <p:sldId id="259" r:id="rId8"/>
    <p:sldId id="274" r:id="rId9"/>
    <p:sldId id="260" r:id="rId10"/>
    <p:sldId id="262" r:id="rId11"/>
    <p:sldId id="264" r:id="rId12"/>
    <p:sldId id="263" r:id="rId13"/>
    <p:sldId id="266" r:id="rId14"/>
    <p:sldId id="267" r:id="rId15"/>
    <p:sldId id="268" r:id="rId16"/>
    <p:sldId id="276" r:id="rId17"/>
    <p:sldId id="277" r:id="rId18"/>
    <p:sldId id="273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7CD9E-2D20-4B67-BE55-3E10D63B4ED2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872F-841E-4DDA-9742-31D46E530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57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6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1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2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0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6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80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2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3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5872F-841E-4DDA-9742-31D46E530B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5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CD5A-6C74-D371-FFEA-67E8191C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1552A-42F7-D107-C7EE-24927B243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368C-1055-AAB2-EA11-1BAA94D7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DCD30-353A-61B9-BF8A-B4432060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0050B-9EDB-07E5-DD6F-4CD06E2B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4327F9-8783-808B-D566-8A317DF9DB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8B4B1-9BA1-7875-2D6E-0070E83EE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4600" y="3424844"/>
            <a:ext cx="3237257" cy="3200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9015C3-40F6-C360-2D68-ECAE8F26E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441" y="116030"/>
            <a:ext cx="3407959" cy="11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2CDD1-3C87-2A64-040B-DFB31F0AA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841" y="268430"/>
            <a:ext cx="340795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B634-58CD-8189-EBF0-52B3861F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FC378-DBF3-E06D-34D1-7FD1F4FB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96D1-7037-3171-31F8-14EDB0D3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CA2A1-F1E9-BB77-3AFC-131347C2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3DA40-28B8-44E7-05C9-C9F59908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73F83-FE60-CC83-65BD-A4B525FB6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1E6F1-F3D9-AE75-ECEA-238DC8241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EA169-FA61-7E3C-DCEF-2EAA2F31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FB8D-E888-C1A3-3880-83EFF024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D16F-A453-9486-C64A-91194DD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A04D-8C7D-9B1E-C65C-03453EAA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2B75-2FF0-B412-8DD6-0B0B8114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F82C-CA79-140E-40D7-F143B36F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CB371-544A-8A84-6ADF-C82D037B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F95F-EB84-E3F4-B458-64F32FDD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97553B-C2AE-280D-0D6C-1AD729C57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4600" y="3424844"/>
            <a:ext cx="3237257" cy="3200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4B41B-6669-F0DD-1CCC-6BF50E86E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841" y="268430"/>
            <a:ext cx="340795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0138-1AC5-D195-06BF-4E38567C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EA84-D2A4-D540-3501-A614A059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AFAA-8C7C-59F5-A5AB-D12E339D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80460-5A85-9C94-B214-42C11303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43F45-B1F4-FACA-A4CA-47BF160D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7F15-994E-A1F3-0AD5-AC649098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B0B5-26E4-236E-94D3-A42701541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37DA3-3E9B-28BE-7AE9-BFA831465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6240C-8B96-E266-4AD1-359BAC46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2A5F-65B8-22C3-45C5-DF94422A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1DB5A-D6DE-FD69-A7CA-69E5CDC7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2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57B0-365A-1267-6D60-57DCEAE82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30BD-B25A-4E9C-06F9-2C9E786A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68B1B-84F1-9FBD-A362-0F976C5BC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8283-6B3A-38F6-FAD1-8F533BE99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4983E-EF24-C1EB-A3DA-CBA35D4D7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C8A4A-6956-E61C-C61E-449952E2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4ED51C-6F3A-CA44-5B9D-AC801206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0BA15-5A8C-DDCC-88E4-B8384BF8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5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7299-825E-7268-6BCB-E10A87FA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7A6CC-5473-E9C3-0F9A-23C7C2EA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11F29-F0F6-9D41-6020-3574AA1E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44827-D23E-BD0E-7F6A-B5D612C0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921AF-793E-6904-EE7E-13B102F3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EA445-996F-E98A-6A5C-711CEDD1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FC5F-39A4-C8B2-3066-DE447D7C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C831-E779-5E8D-593B-6BF9B99B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E22F2-65DD-121D-0D75-3A097AC86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27716-FCFF-0E35-1B9E-1677C4F8B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0DAFE-FAD2-CEB4-816E-B40031DC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02345-5AF3-BEB4-045E-F3D4753C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D4BEA-BA6B-4931-E3E7-6BD7C0D1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8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0A30-32CC-F3E5-620E-B0D3CB46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C2FF8-102C-FF5B-24AE-5EDEA4586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F1041-F3DA-31BB-BA9F-C61F4AD6D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80BE0-B231-FE96-9BB2-ECEA2D00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2993A-83D5-B2D3-6146-F4E0A4BD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EC02-D5C9-4240-9AB8-9034060A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5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DEB01-2A88-18A7-EEF6-59A5B0C2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548A8-37EC-33D0-7198-F49D88CA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DE1A5-3714-D5EA-BB53-A80A4B9E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AFA6-FFC0-4940-BCEC-98A4F401118E}" type="datetimeFigureOut">
              <a:rPr lang="en-GB" smtClean="0"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CFD1-6DE2-CD9A-E171-4297B7BAE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2167-A53B-AD92-FE7F-A5BE49224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7BB8-2F21-42B8-9135-6E41542A6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Q5mjFzH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-sandbox.com/blog/asset-based-thinking/#ixzz7BfHmyWe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dea-sandbox.com/blog/asset-based-thinking/#ixzz7BfHTPUVT" TargetMode="External"/><Relationship Id="rId4" Type="http://schemas.openxmlformats.org/officeDocument/2006/relationships/hyperlink" Target="https://idea-sandbox.com/blog/asset-based-thinking/#ixzz7BfHhEl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45EFE-0A9B-FC8F-D34F-0ED970031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8663" y="879395"/>
            <a:ext cx="6005512" cy="315708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200" b="1"/>
            </a:br>
            <a:r>
              <a:rPr lang="en-US" sz="5200" b="1"/>
              <a:t>Asset (Strength)Based Approaches</a:t>
            </a:r>
            <a:br>
              <a:rPr lang="en-US" sz="5200" b="1"/>
            </a:br>
            <a:br>
              <a:rPr lang="en-US" sz="5200" b="1"/>
            </a:br>
            <a:r>
              <a:rPr lang="en-US" sz="5200" b="1"/>
              <a:t>An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9A583-2458-8683-0127-6A171D5C8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664" y="4631414"/>
            <a:ext cx="5916346" cy="205728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Sarah Carter – Communities Business Partner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DD46F-4A9D-0FF1-A5D9-07C5582B6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2" y="1064675"/>
            <a:ext cx="4723157" cy="46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8628-1C6C-7550-C3E4-A92E8FCC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763" y="6100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GB" sz="4000" b="1"/>
              <a:t>Asset Based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1A0C-E87C-3F0D-6618-4B18AAC24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4" y="1258777"/>
            <a:ext cx="2785538" cy="5399191"/>
          </a:xfrm>
          <a:custGeom>
            <a:avLst/>
            <a:gdLst>
              <a:gd name="connsiteX0" fmla="*/ 0 w 2785538"/>
              <a:gd name="connsiteY0" fmla="*/ 0 h 5399191"/>
              <a:gd name="connsiteX1" fmla="*/ 2785538 w 2785538"/>
              <a:gd name="connsiteY1" fmla="*/ 0 h 5399191"/>
              <a:gd name="connsiteX2" fmla="*/ 2785538 w 2785538"/>
              <a:gd name="connsiteY2" fmla="*/ 5399191 h 5399191"/>
              <a:gd name="connsiteX3" fmla="*/ 0 w 2785538"/>
              <a:gd name="connsiteY3" fmla="*/ 5399191 h 5399191"/>
              <a:gd name="connsiteX4" fmla="*/ 0 w 2785538"/>
              <a:gd name="connsiteY4" fmla="*/ 0 h 53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538" h="5399191" fill="none" extrusionOk="0">
                <a:moveTo>
                  <a:pt x="0" y="0"/>
                </a:moveTo>
                <a:cubicBezTo>
                  <a:pt x="512541" y="-33775"/>
                  <a:pt x="1445235" y="138873"/>
                  <a:pt x="2785538" y="0"/>
                </a:cubicBezTo>
                <a:cubicBezTo>
                  <a:pt x="2711767" y="1578953"/>
                  <a:pt x="2629655" y="4710097"/>
                  <a:pt x="2785538" y="5399191"/>
                </a:cubicBezTo>
                <a:cubicBezTo>
                  <a:pt x="2310889" y="5261861"/>
                  <a:pt x="760730" y="5261335"/>
                  <a:pt x="0" y="5399191"/>
                </a:cubicBezTo>
                <a:cubicBezTo>
                  <a:pt x="152408" y="4460392"/>
                  <a:pt x="73868" y="1822288"/>
                  <a:pt x="0" y="0"/>
                </a:cubicBezTo>
                <a:close/>
              </a:path>
              <a:path w="2785538" h="5399191" stroke="0" extrusionOk="0">
                <a:moveTo>
                  <a:pt x="0" y="0"/>
                </a:moveTo>
                <a:cubicBezTo>
                  <a:pt x="909536" y="-101487"/>
                  <a:pt x="1692675" y="-162162"/>
                  <a:pt x="2785538" y="0"/>
                </a:cubicBezTo>
                <a:cubicBezTo>
                  <a:pt x="2846251" y="1333909"/>
                  <a:pt x="2724466" y="4605101"/>
                  <a:pt x="2785538" y="5399191"/>
                </a:cubicBezTo>
                <a:cubicBezTo>
                  <a:pt x="2005859" y="5449256"/>
                  <a:pt x="1002865" y="5240742"/>
                  <a:pt x="0" y="5399191"/>
                </a:cubicBezTo>
                <a:cubicBezTo>
                  <a:pt x="-24452" y="2739198"/>
                  <a:pt x="-67663" y="217291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Step 1 </a:t>
            </a:r>
          </a:p>
          <a:p>
            <a:pPr marL="0" indent="0" algn="ctr">
              <a:buNone/>
            </a:pPr>
            <a:r>
              <a:rPr lang="en-GB" sz="2000" b="1">
                <a:solidFill>
                  <a:srgbClr val="FF0000"/>
                </a:solidFill>
              </a:rPr>
              <a:t>“REFRAMING”</a:t>
            </a:r>
            <a:endParaRPr lang="en-GB" sz="2000"/>
          </a:p>
          <a:p>
            <a:pPr marL="0" indent="0" algn="ctr">
              <a:buNone/>
            </a:pPr>
            <a:r>
              <a:rPr lang="en-GB" sz="2000" b="1"/>
              <a:t>Asset Based Conversations</a:t>
            </a:r>
          </a:p>
          <a:p>
            <a:pPr marL="0" indent="0" algn="ctr">
              <a:buNone/>
            </a:pPr>
            <a:endParaRPr lang="en-GB" sz="2000" b="1"/>
          </a:p>
          <a:p>
            <a:pPr marL="0" indent="0" algn="ctr">
              <a:buNone/>
            </a:pPr>
            <a:endParaRPr lang="en-GB" sz="2000" b="1"/>
          </a:p>
          <a:p>
            <a:pPr marL="0" indent="0" algn="ctr">
              <a:buNone/>
            </a:pPr>
            <a:endParaRPr lang="en-GB" sz="2000" b="1"/>
          </a:p>
          <a:p>
            <a:pPr marL="0" indent="0" algn="ctr">
              <a:buNone/>
            </a:pPr>
            <a:endParaRPr lang="en-GB" sz="2000" b="1"/>
          </a:p>
          <a:p>
            <a:pPr marL="0" indent="0" algn="ctr">
              <a:buNone/>
            </a:pPr>
            <a:endParaRPr lang="en-GB" sz="2000" b="1"/>
          </a:p>
          <a:p>
            <a:pPr marL="0" indent="0" algn="ctr">
              <a:buNone/>
            </a:pPr>
            <a:endParaRPr lang="en-GB" sz="2000" b="1"/>
          </a:p>
          <a:p>
            <a:pPr marL="0" indent="0">
              <a:buFontTx/>
              <a:buNone/>
              <a:defRPr/>
            </a:pPr>
            <a:endParaRPr lang="en-GB" sz="2000">
              <a:solidFill>
                <a:srgbClr val="5D5AD2">
                  <a:lumMod val="50000"/>
                </a:srgbClr>
              </a:solidFill>
            </a:endParaRPr>
          </a:p>
          <a:p>
            <a:pPr marL="533400">
              <a:defRPr/>
            </a:pPr>
            <a:r>
              <a:rPr lang="en-GB" sz="2000"/>
              <a:t>Spend time making sense or exploring the goal with the people you’re working with?</a:t>
            </a:r>
          </a:p>
          <a:p>
            <a:pPr marL="533400">
              <a:defRPr/>
            </a:pPr>
            <a:r>
              <a:rPr lang="en-GB" sz="2000"/>
              <a:t>Can you go about achieving the goal another way?</a:t>
            </a:r>
          </a:p>
          <a:p>
            <a:pPr marL="0" indent="0" algn="ctr">
              <a:buNone/>
            </a:pPr>
            <a:endParaRPr lang="en-GB" sz="2000" b="1"/>
          </a:p>
          <a:p>
            <a:endParaRPr lang="en-GB"/>
          </a:p>
        </p:txBody>
      </p:sp>
      <p:pic>
        <p:nvPicPr>
          <p:cNvPr id="4" name="Picture 2" descr="A black background with white text &quot;Talking about our problems is our greatest addiction. Break the habit. Talk about your joys.&#10;&#10;">
            <a:extLst>
              <a:ext uri="{FF2B5EF4-FFF2-40B4-BE49-F238E27FC236}">
                <a16:creationId xmlns:a16="http://schemas.microsoft.com/office/drawing/2014/main" id="{D1338986-F10B-5748-887F-61F87808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1" y="2682715"/>
            <a:ext cx="1994691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7EEC6-E0D6-5DF9-748D-81917B0E58AC}"/>
              </a:ext>
            </a:extLst>
          </p:cNvPr>
          <p:cNvSpPr txBox="1">
            <a:spLocks/>
          </p:cNvSpPr>
          <p:nvPr/>
        </p:nvSpPr>
        <p:spPr>
          <a:xfrm>
            <a:off x="3122776" y="1248047"/>
            <a:ext cx="2902773" cy="5399191"/>
          </a:xfrm>
          <a:custGeom>
            <a:avLst/>
            <a:gdLst>
              <a:gd name="connsiteX0" fmla="*/ 0 w 2902773"/>
              <a:gd name="connsiteY0" fmla="*/ 0 h 5399191"/>
              <a:gd name="connsiteX1" fmla="*/ 2902773 w 2902773"/>
              <a:gd name="connsiteY1" fmla="*/ 0 h 5399191"/>
              <a:gd name="connsiteX2" fmla="*/ 2902773 w 2902773"/>
              <a:gd name="connsiteY2" fmla="*/ 5399191 h 5399191"/>
              <a:gd name="connsiteX3" fmla="*/ 0 w 2902773"/>
              <a:gd name="connsiteY3" fmla="*/ 5399191 h 5399191"/>
              <a:gd name="connsiteX4" fmla="*/ 0 w 2902773"/>
              <a:gd name="connsiteY4" fmla="*/ 0 h 53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773" h="5399191" fill="none" extrusionOk="0">
                <a:moveTo>
                  <a:pt x="0" y="0"/>
                </a:moveTo>
                <a:cubicBezTo>
                  <a:pt x="453325" y="-33775"/>
                  <a:pt x="1625835" y="138873"/>
                  <a:pt x="2902773" y="0"/>
                </a:cubicBezTo>
                <a:cubicBezTo>
                  <a:pt x="2829002" y="1578953"/>
                  <a:pt x="2746890" y="4710097"/>
                  <a:pt x="2902773" y="5399191"/>
                </a:cubicBezTo>
                <a:cubicBezTo>
                  <a:pt x="1610357" y="5261861"/>
                  <a:pt x="736520" y="5261335"/>
                  <a:pt x="0" y="5399191"/>
                </a:cubicBezTo>
                <a:cubicBezTo>
                  <a:pt x="152408" y="4460392"/>
                  <a:pt x="73868" y="1822288"/>
                  <a:pt x="0" y="0"/>
                </a:cubicBezTo>
                <a:close/>
              </a:path>
              <a:path w="2902773" h="5399191" stroke="0" extrusionOk="0">
                <a:moveTo>
                  <a:pt x="0" y="0"/>
                </a:moveTo>
                <a:cubicBezTo>
                  <a:pt x="1264168" y="-101487"/>
                  <a:pt x="1969825" y="-162162"/>
                  <a:pt x="2902773" y="0"/>
                </a:cubicBezTo>
                <a:cubicBezTo>
                  <a:pt x="2963486" y="1333909"/>
                  <a:pt x="2841701" y="4605101"/>
                  <a:pt x="2902773" y="5399191"/>
                </a:cubicBezTo>
                <a:cubicBezTo>
                  <a:pt x="2603987" y="5449256"/>
                  <a:pt x="564717" y="5240742"/>
                  <a:pt x="0" y="5399191"/>
                </a:cubicBezTo>
                <a:cubicBezTo>
                  <a:pt x="-24452" y="2739198"/>
                  <a:pt x="-67663" y="217291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1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600"/>
              <a:t>Step 2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FF0000"/>
                </a:solidFill>
              </a:rPr>
              <a:t>“IDENTIFYING ASSETS”</a:t>
            </a:r>
            <a:endParaRPr lang="en-GB" sz="18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/>
              <a:t>Community Asset Mapping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/>
          </a:p>
          <a:p>
            <a:pPr marL="0" indent="0">
              <a:buFontTx/>
              <a:buNone/>
              <a:defRPr/>
            </a:pPr>
            <a:endParaRPr lang="en-GB" sz="2000">
              <a:solidFill>
                <a:srgbClr val="5D5AD2">
                  <a:lumMod val="50000"/>
                </a:srgbClr>
              </a:solidFill>
            </a:endParaRPr>
          </a:p>
          <a:p>
            <a:pPr marL="533400">
              <a:defRPr/>
            </a:pPr>
            <a:r>
              <a:rPr lang="en-GB" sz="1800"/>
              <a:t>Have you thought about what ‘assets’ you have and what assets are needed?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/>
          </a:p>
          <a:p>
            <a:endParaRPr lang="en-GB"/>
          </a:p>
        </p:txBody>
      </p:sp>
      <p:pic>
        <p:nvPicPr>
          <p:cNvPr id="9" name="Picture 8" descr="A quote on a blue background &quot;Every single person has skills, abilities and gifts.&quot;  John McKnight&#10;&#10;">
            <a:extLst>
              <a:ext uri="{FF2B5EF4-FFF2-40B4-BE49-F238E27FC236}">
                <a16:creationId xmlns:a16="http://schemas.microsoft.com/office/drawing/2014/main" id="{B205C668-A51A-7D39-5CB5-1192C530F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540" y="2977297"/>
            <a:ext cx="2201243" cy="19621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FE0752-3849-CA14-8638-5FCD5817490F}"/>
              </a:ext>
            </a:extLst>
          </p:cNvPr>
          <p:cNvSpPr txBox="1">
            <a:spLocks/>
          </p:cNvSpPr>
          <p:nvPr/>
        </p:nvSpPr>
        <p:spPr>
          <a:xfrm>
            <a:off x="6180806" y="1258777"/>
            <a:ext cx="2785538" cy="5399191"/>
          </a:xfrm>
          <a:custGeom>
            <a:avLst/>
            <a:gdLst>
              <a:gd name="connsiteX0" fmla="*/ 0 w 2785538"/>
              <a:gd name="connsiteY0" fmla="*/ 0 h 5399191"/>
              <a:gd name="connsiteX1" fmla="*/ 2785538 w 2785538"/>
              <a:gd name="connsiteY1" fmla="*/ 0 h 5399191"/>
              <a:gd name="connsiteX2" fmla="*/ 2785538 w 2785538"/>
              <a:gd name="connsiteY2" fmla="*/ 5399191 h 5399191"/>
              <a:gd name="connsiteX3" fmla="*/ 0 w 2785538"/>
              <a:gd name="connsiteY3" fmla="*/ 5399191 h 5399191"/>
              <a:gd name="connsiteX4" fmla="*/ 0 w 2785538"/>
              <a:gd name="connsiteY4" fmla="*/ 0 h 53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538" h="5399191" fill="none" extrusionOk="0">
                <a:moveTo>
                  <a:pt x="0" y="0"/>
                </a:moveTo>
                <a:cubicBezTo>
                  <a:pt x="512541" y="-33775"/>
                  <a:pt x="1445235" y="138873"/>
                  <a:pt x="2785538" y="0"/>
                </a:cubicBezTo>
                <a:cubicBezTo>
                  <a:pt x="2711767" y="1578953"/>
                  <a:pt x="2629655" y="4710097"/>
                  <a:pt x="2785538" y="5399191"/>
                </a:cubicBezTo>
                <a:cubicBezTo>
                  <a:pt x="2310889" y="5261861"/>
                  <a:pt x="760730" y="5261335"/>
                  <a:pt x="0" y="5399191"/>
                </a:cubicBezTo>
                <a:cubicBezTo>
                  <a:pt x="152408" y="4460392"/>
                  <a:pt x="73868" y="1822288"/>
                  <a:pt x="0" y="0"/>
                </a:cubicBezTo>
                <a:close/>
              </a:path>
              <a:path w="2785538" h="5399191" stroke="0" extrusionOk="0">
                <a:moveTo>
                  <a:pt x="0" y="0"/>
                </a:moveTo>
                <a:cubicBezTo>
                  <a:pt x="909536" y="-101487"/>
                  <a:pt x="1692675" y="-162162"/>
                  <a:pt x="2785538" y="0"/>
                </a:cubicBezTo>
                <a:cubicBezTo>
                  <a:pt x="2846251" y="1333909"/>
                  <a:pt x="2724466" y="4605101"/>
                  <a:pt x="2785538" y="5399191"/>
                </a:cubicBezTo>
                <a:cubicBezTo>
                  <a:pt x="2005859" y="5449256"/>
                  <a:pt x="1002865" y="5240742"/>
                  <a:pt x="0" y="5399191"/>
                </a:cubicBezTo>
                <a:cubicBezTo>
                  <a:pt x="-24452" y="2739198"/>
                  <a:pt x="-67663" y="217291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Step 3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FF0000"/>
                </a:solidFill>
              </a:rPr>
              <a:t>“MOBILISING”</a:t>
            </a:r>
            <a:endParaRPr lang="en-GB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Connecting Assets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Tx/>
              <a:buNone/>
              <a:defRPr/>
            </a:pPr>
            <a:endParaRPr lang="en-GB" sz="1900" dirty="0">
              <a:solidFill>
                <a:srgbClr val="5D5AD2">
                  <a:lumMod val="50000"/>
                </a:srgbClr>
              </a:solidFill>
            </a:endParaRPr>
          </a:p>
          <a:p>
            <a:pPr marL="361950">
              <a:defRPr/>
            </a:pPr>
            <a:r>
              <a:rPr lang="en-GB" sz="1900" dirty="0"/>
              <a:t>Have you created a space for people to come together, to share individual and group assets?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endParaRPr lang="en-GB" dirty="0"/>
          </a:p>
        </p:txBody>
      </p:sp>
      <p:pic>
        <p:nvPicPr>
          <p:cNvPr id="10" name="Picture 4" descr="A white paper with black writing &quot;be part of something bigger than yourself.&#10;&#10;">
            <a:extLst>
              <a:ext uri="{FF2B5EF4-FFF2-40B4-BE49-F238E27FC236}">
                <a16:creationId xmlns:a16="http://schemas.microsoft.com/office/drawing/2014/main" id="{EAA04FE5-B0D4-7AA9-9FB7-A39E3211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97" y="2857670"/>
            <a:ext cx="1938337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B5C74-CE53-D74A-6D55-63940D0215EE}"/>
              </a:ext>
            </a:extLst>
          </p:cNvPr>
          <p:cNvSpPr txBox="1">
            <a:spLocks/>
          </p:cNvSpPr>
          <p:nvPr/>
        </p:nvSpPr>
        <p:spPr>
          <a:xfrm>
            <a:off x="9104656" y="1258777"/>
            <a:ext cx="2911113" cy="5399191"/>
          </a:xfrm>
          <a:custGeom>
            <a:avLst/>
            <a:gdLst>
              <a:gd name="connsiteX0" fmla="*/ 0 w 2911113"/>
              <a:gd name="connsiteY0" fmla="*/ 0 h 5399191"/>
              <a:gd name="connsiteX1" fmla="*/ 2911113 w 2911113"/>
              <a:gd name="connsiteY1" fmla="*/ 0 h 5399191"/>
              <a:gd name="connsiteX2" fmla="*/ 2911113 w 2911113"/>
              <a:gd name="connsiteY2" fmla="*/ 5399191 h 5399191"/>
              <a:gd name="connsiteX3" fmla="*/ 0 w 2911113"/>
              <a:gd name="connsiteY3" fmla="*/ 5399191 h 5399191"/>
              <a:gd name="connsiteX4" fmla="*/ 0 w 2911113"/>
              <a:gd name="connsiteY4" fmla="*/ 0 h 53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113" h="5399191" fill="none" extrusionOk="0">
                <a:moveTo>
                  <a:pt x="0" y="0"/>
                </a:moveTo>
                <a:cubicBezTo>
                  <a:pt x="954923" y="-33775"/>
                  <a:pt x="1735060" y="138873"/>
                  <a:pt x="2911113" y="0"/>
                </a:cubicBezTo>
                <a:cubicBezTo>
                  <a:pt x="2837342" y="1578953"/>
                  <a:pt x="2755230" y="4710097"/>
                  <a:pt x="2911113" y="5399191"/>
                </a:cubicBezTo>
                <a:cubicBezTo>
                  <a:pt x="1786905" y="5261861"/>
                  <a:pt x="742204" y="5261335"/>
                  <a:pt x="0" y="5399191"/>
                </a:cubicBezTo>
                <a:cubicBezTo>
                  <a:pt x="152408" y="4460392"/>
                  <a:pt x="73868" y="1822288"/>
                  <a:pt x="0" y="0"/>
                </a:cubicBezTo>
                <a:close/>
              </a:path>
              <a:path w="2911113" h="5399191" stroke="0" extrusionOk="0">
                <a:moveTo>
                  <a:pt x="0" y="0"/>
                </a:moveTo>
                <a:cubicBezTo>
                  <a:pt x="1276286" y="-101487"/>
                  <a:pt x="1574404" y="-162162"/>
                  <a:pt x="2911113" y="0"/>
                </a:cubicBezTo>
                <a:cubicBezTo>
                  <a:pt x="2971826" y="1333909"/>
                  <a:pt x="2850041" y="4605101"/>
                  <a:pt x="2911113" y="5399191"/>
                </a:cubicBezTo>
                <a:cubicBezTo>
                  <a:pt x="1793444" y="5449256"/>
                  <a:pt x="784452" y="5240742"/>
                  <a:pt x="0" y="5399191"/>
                </a:cubicBezTo>
                <a:cubicBezTo>
                  <a:pt x="-24452" y="2739198"/>
                  <a:pt x="-67663" y="217291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Step 4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FF0000"/>
                </a:solidFill>
              </a:rPr>
              <a:t>“CO-PRODUCTION”</a:t>
            </a:r>
            <a:endParaRPr lang="en-GB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dirty="0"/>
              <a:t>Working Together for Positive Action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pPr marL="533400">
              <a:lnSpc>
                <a:spcPct val="70000"/>
              </a:lnSpc>
              <a:defRPr/>
            </a:pPr>
            <a:r>
              <a:rPr lang="en-GB" sz="1400" dirty="0"/>
              <a:t>Have you focussed on the main outcome you want to achieve? </a:t>
            </a:r>
          </a:p>
          <a:p>
            <a:pPr marL="533400">
              <a:lnSpc>
                <a:spcPct val="70000"/>
              </a:lnSpc>
              <a:defRPr/>
            </a:pPr>
            <a:r>
              <a:rPr lang="en-GB" sz="1400" dirty="0"/>
              <a:t>Have you remained flexible to change the way you reach your end goal as you work with the assets available to you at the time?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000" b="1" dirty="0"/>
          </a:p>
          <a:p>
            <a:endParaRPr lang="en-GB" dirty="0"/>
          </a:p>
        </p:txBody>
      </p:sp>
      <p:pic>
        <p:nvPicPr>
          <p:cNvPr id="6" name="Picture 5" descr="A sign with black text on it&#10;&#10;Description automatically generated">
            <a:extLst>
              <a:ext uri="{FF2B5EF4-FFF2-40B4-BE49-F238E27FC236}">
                <a16:creationId xmlns:a16="http://schemas.microsoft.com/office/drawing/2014/main" id="{386A4355-0738-8A03-930B-228288300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035" y="3047734"/>
            <a:ext cx="2138388" cy="1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2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984E-9630-822A-8649-15083CB5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altLang="en-US" b="1" dirty="0"/>
              <a:t>Asset based doing</a:t>
            </a:r>
            <a:br>
              <a:rPr lang="en-US" altLang="en-US" b="1" dirty="0"/>
            </a:br>
            <a:r>
              <a:rPr lang="en-US" altLang="en-US" b="1" dirty="0"/>
              <a:t>What Can We Achieve?</a:t>
            </a:r>
            <a:br>
              <a:rPr lang="en-US" altLang="en-US" cap="all" dirty="0">
                <a:latin typeface="+mj-lt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F32E7-B591-0361-C0FB-68D4B1C69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1992" cy="4351338"/>
          </a:xfrm>
        </p:spPr>
        <p:txBody>
          <a:bodyPr/>
          <a:lstStyle/>
          <a:p>
            <a:r>
              <a:rPr lang="en-US" dirty="0"/>
              <a:t>Something you would like to achieve in your group/community etc.</a:t>
            </a:r>
          </a:p>
          <a:p>
            <a:r>
              <a:rPr lang="en-US" dirty="0"/>
              <a:t>could be a change/do differently/achieve without making any extra work? Goals/ objectives/ ambitions?</a:t>
            </a:r>
          </a:p>
          <a:p>
            <a:endParaRPr lang="en-GB" dirty="0"/>
          </a:p>
        </p:txBody>
      </p:sp>
      <p:pic>
        <p:nvPicPr>
          <p:cNvPr id="4" name="Picture 3" descr="A grey and white quote &quot;If you change the way you look at things, the thinkgs you look at change.&quot;&#10;&#10;">
            <a:extLst>
              <a:ext uri="{FF2B5EF4-FFF2-40B4-BE49-F238E27FC236}">
                <a16:creationId xmlns:a16="http://schemas.microsoft.com/office/drawing/2014/main" id="{1E9C02FE-6D32-318F-AB11-AAE22A61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132" y="2921330"/>
            <a:ext cx="3571545" cy="35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2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AB9C-1172-EF69-5599-BF7AAB6C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3696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altLang="en-US" sz="4000" b="1"/>
              <a:t>Asset based doing</a:t>
            </a:r>
            <a:br>
              <a:rPr lang="en-US" altLang="en-US" sz="4000" b="1"/>
            </a:br>
            <a:r>
              <a:rPr lang="en-US" altLang="en-US" sz="4000" b="1"/>
              <a:t>What Can We Achieve</a:t>
            </a:r>
            <a:br>
              <a:rPr lang="en-US" altLang="en-US" sz="4000" b="1"/>
            </a:br>
            <a:r>
              <a:rPr lang="en-US" altLang="en-US" sz="4000" b="1"/>
              <a:t>A Live Example!</a:t>
            </a:r>
          </a:p>
        </p:txBody>
      </p:sp>
      <p:pic>
        <p:nvPicPr>
          <p:cNvPr id="4" name="Picture 3" descr="A Picture of a tree&#10;">
            <a:extLst>
              <a:ext uri="{FF2B5EF4-FFF2-40B4-BE49-F238E27FC236}">
                <a16:creationId xmlns:a16="http://schemas.microsoft.com/office/drawing/2014/main" id="{B3A492B2-897E-A998-A2B9-99048F066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32" y="1150165"/>
            <a:ext cx="3022812" cy="5496024"/>
          </a:xfrm>
          <a:prstGeom prst="rect">
            <a:avLst/>
          </a:prstGeom>
        </p:spPr>
      </p:pic>
      <p:pic>
        <p:nvPicPr>
          <p:cNvPr id="5" name="Picture 4" descr="A blank table template&#10;&#10;">
            <a:extLst>
              <a:ext uri="{FF2B5EF4-FFF2-40B4-BE49-F238E27FC236}">
                <a16:creationId xmlns:a16="http://schemas.microsoft.com/office/drawing/2014/main" id="{73224B80-9CD7-E395-F52F-176649549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608" y="2546824"/>
            <a:ext cx="5126940" cy="40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0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DFF-F081-10B6-8A14-0A49F435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Examples</a:t>
            </a:r>
          </a:p>
        </p:txBody>
      </p:sp>
      <p:pic>
        <p:nvPicPr>
          <p:cNvPr id="4" name="Content Placeholder 3" descr="A picture of the Ashby Community Washing Line&#10;&#10;Description automatically generated">
            <a:extLst>
              <a:ext uri="{FF2B5EF4-FFF2-40B4-BE49-F238E27FC236}">
                <a16:creationId xmlns:a16="http://schemas.microsoft.com/office/drawing/2014/main" id="{7810C3B3-5B31-898E-55E0-32AAEDAFE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36" y="2077000"/>
            <a:ext cx="4216907" cy="2565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E1499-A7F2-8669-AF19-A61CB6C7A6FD}"/>
              </a:ext>
            </a:extLst>
          </p:cNvPr>
          <p:cNvSpPr txBox="1"/>
          <p:nvPr/>
        </p:nvSpPr>
        <p:spPr>
          <a:xfrm>
            <a:off x="1884785" y="484393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Ashby washing line!</a:t>
            </a:r>
          </a:p>
        </p:txBody>
      </p:sp>
      <p:pic>
        <p:nvPicPr>
          <p:cNvPr id="5" name="Picture 4" descr="A group of people from the Melton Foundation Communities Network looking at a map&#10;&#10;Description automatically generated">
            <a:extLst>
              <a:ext uri="{FF2B5EF4-FFF2-40B4-BE49-F238E27FC236}">
                <a16:creationId xmlns:a16="http://schemas.microsoft.com/office/drawing/2014/main" id="{B68BB404-CEBE-947E-984A-38BD60849A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78" y="3166486"/>
            <a:ext cx="4056648" cy="3050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56E2D-7B3E-99BD-1ABD-11F43BACD84B}"/>
              </a:ext>
            </a:extLst>
          </p:cNvPr>
          <p:cNvSpPr txBox="1"/>
          <p:nvPr/>
        </p:nvSpPr>
        <p:spPr>
          <a:xfrm>
            <a:off x="7168078" y="6308209"/>
            <a:ext cx="44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Melton Foundation Communities Network</a:t>
            </a:r>
          </a:p>
        </p:txBody>
      </p:sp>
    </p:spTree>
    <p:extLst>
      <p:ext uri="{BB962C8B-B14F-4D97-AF65-F5344CB8AC3E}">
        <p14:creationId xmlns:p14="http://schemas.microsoft.com/office/powerpoint/2010/main" val="140011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figures with hands and legs showing a triangle, circle and square&#10;&#10;Description automatically generated">
            <a:extLst>
              <a:ext uri="{FF2B5EF4-FFF2-40B4-BE49-F238E27FC236}">
                <a16:creationId xmlns:a16="http://schemas.microsoft.com/office/drawing/2014/main" id="{238A9439-ACC9-BB96-7F6F-EE3EC1271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90" r="9741" b="3"/>
          <a:stretch/>
        </p:blipFill>
        <p:spPr>
          <a:xfrm>
            <a:off x="470516" y="1325562"/>
            <a:ext cx="11017189" cy="6229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A336B6-9886-44B4-1A02-5E6E9C48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0"/>
            <a:ext cx="10515600" cy="1325563"/>
          </a:xfrm>
        </p:spPr>
        <p:txBody>
          <a:bodyPr/>
          <a:lstStyle/>
          <a:p>
            <a:pPr algn="r"/>
            <a:r>
              <a:rPr lang="en-GB" b="1" dirty="0"/>
              <a:t>To think about!</a:t>
            </a:r>
          </a:p>
        </p:txBody>
      </p:sp>
    </p:spTree>
    <p:extLst>
      <p:ext uri="{BB962C8B-B14F-4D97-AF65-F5344CB8AC3E}">
        <p14:creationId xmlns:p14="http://schemas.microsoft.com/office/powerpoint/2010/main" val="95897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8165-B9DA-3501-2034-127D7E08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341375"/>
            <a:ext cx="10515600" cy="1325563"/>
          </a:xfrm>
        </p:spPr>
        <p:txBody>
          <a:bodyPr/>
          <a:lstStyle/>
          <a:p>
            <a:pPr algn="r"/>
            <a:r>
              <a:rPr lang="en-US" b="1"/>
              <a:t>THANK </a:t>
            </a:r>
            <a:r>
              <a:rPr lang="en-US" sz="4000" b="1" kern="1200"/>
              <a:t>YOU</a:t>
            </a:r>
            <a:endParaRPr lang="en-GB" sz="4000" b="1" kern="1200"/>
          </a:p>
        </p:txBody>
      </p:sp>
      <p:pic>
        <p:nvPicPr>
          <p:cNvPr id="4" name="Picture 3" descr="A black and white poster with white text saying keep calm but its over to you!&#10;&#10;">
            <a:extLst>
              <a:ext uri="{FF2B5EF4-FFF2-40B4-BE49-F238E27FC236}">
                <a16:creationId xmlns:a16="http://schemas.microsoft.com/office/drawing/2014/main" id="{E424E512-4E1F-9616-2F2D-93BB9AFCC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5" r="-4" b="-4"/>
          <a:stretch/>
        </p:blipFill>
        <p:spPr>
          <a:xfrm>
            <a:off x="3552336" y="1811485"/>
            <a:ext cx="3217642" cy="44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58F9-55A7-7391-3511-5C0AA331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5200" b="1"/>
              <a:t>What’s the plan?</a:t>
            </a:r>
            <a:br>
              <a:rPr lang="en-US" sz="5200" b="1"/>
            </a:br>
            <a:endParaRPr lang="en-GB" sz="52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6DA3-180F-869C-3F18-C6C88994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2865"/>
            <a:ext cx="10515600" cy="4351338"/>
          </a:xfrm>
        </p:spPr>
        <p:txBody>
          <a:bodyPr/>
          <a:lstStyle/>
          <a:p>
            <a:r>
              <a:rPr lang="en-US"/>
              <a:t>Asset based thinking - it’s all about you! </a:t>
            </a:r>
          </a:p>
          <a:p>
            <a:r>
              <a:rPr lang="en-US"/>
              <a:t>Assets and asset based approaches – the background info!</a:t>
            </a:r>
          </a:p>
          <a:p>
            <a:r>
              <a:rPr lang="en-US"/>
              <a:t>Asset based doing – what can we achieve?</a:t>
            </a:r>
          </a:p>
          <a:p>
            <a:r>
              <a:rPr lang="en-US"/>
              <a:t>Asset based doing – how can we do this?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8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606-AF08-77A5-B0F1-FBDA58F3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/>
              <a:t>Asset Based Thinking</a:t>
            </a:r>
            <a:br>
              <a:rPr lang="en-US" b="1"/>
            </a:br>
            <a:r>
              <a:rPr lang="en-US" b="1"/>
              <a:t>It's all About you!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05C2F-2EB1-B27D-FAD5-D76FE3D94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48" y="23831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dirty="0"/>
              <a:t>Your name, what you like to be known as</a:t>
            </a:r>
          </a:p>
          <a:p>
            <a:pPr lvl="0"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dirty="0"/>
              <a:t>Where you come from</a:t>
            </a:r>
            <a:endParaRPr lang="en-US" dirty="0">
              <a:cs typeface="Calibri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dirty="0"/>
              <a:t>Something you think you are good at or you like doing</a:t>
            </a:r>
          </a:p>
          <a:p>
            <a:pPr lvl="0"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/>
          </a:p>
          <a:p>
            <a:pPr lvl="0"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/>
          </a:p>
          <a:p>
            <a:pPr lvl="0"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/>
          </a:p>
          <a:p>
            <a:pPr marL="0" lvl="0" indent="0"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1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5DE1-1209-E5FE-4973-04B641BC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200" b="1"/>
              <a:t>What do you see?</a:t>
            </a:r>
            <a:br>
              <a:rPr lang="en-US" sz="4200" b="1"/>
            </a:br>
            <a:endParaRPr lang="en-GB" sz="4200" b="1"/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1DB6C769-37A0-976B-AF08-E7722ACD0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960" r="22150"/>
          <a:stretch/>
        </p:blipFill>
        <p:spPr>
          <a:xfrm>
            <a:off x="1047485" y="1690688"/>
            <a:ext cx="4887802" cy="39163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893308-4321-C758-6D5C-D01CB4C1C530}"/>
              </a:ext>
            </a:extLst>
          </p:cNvPr>
          <p:cNvSpPr txBox="1"/>
          <p:nvPr/>
        </p:nvSpPr>
        <p:spPr>
          <a:xfrm>
            <a:off x="932075" y="594369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https://www.youtube.com/watch?v=9UQ5mjFzHTA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73BEB6-7499-7ED9-4D17-8384A41FF570}"/>
              </a:ext>
            </a:extLst>
          </p:cNvPr>
          <p:cNvSpPr txBox="1">
            <a:spLocks/>
          </p:cNvSpPr>
          <p:nvPr/>
        </p:nvSpPr>
        <p:spPr>
          <a:xfrm>
            <a:off x="6483927" y="2211970"/>
            <a:ext cx="5126856" cy="143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en-GB" altLang="en-US"/>
              <a:t>What did that have to do with anything?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8DA9-5C55-81BA-78C4-143EBEDE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87150" cy="1144588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cs typeface="Calibri Light"/>
              </a:rPr>
              <a:t>Assets and Asset Based Approaches</a:t>
            </a:r>
            <a:br>
              <a:rPr lang="en-US" b="1" dirty="0">
                <a:cs typeface="Calibri Light"/>
              </a:rPr>
            </a:br>
            <a:endParaRPr lang="en-GB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BBEB-97A9-7291-10FC-7BB4AFD9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2725"/>
            <a:ext cx="11029950" cy="51228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 rtl="0">
              <a:buNone/>
            </a:pPr>
            <a:r>
              <a:rPr lang="en-GB" sz="4500" dirty="0"/>
              <a:t>The terms ‘strengths’ and ‘assets’ are often used interchangeably to apply to either individuals or communities. This guide uses ‘strengths and asset-based approaches’ in relation to both individuals and communities</a:t>
            </a:r>
            <a:r>
              <a:rPr lang="en-GB" dirty="0">
                <a:effectLst/>
              </a:rPr>
              <a:t>.</a:t>
            </a:r>
            <a:endParaRPr lang="en-US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effectLst/>
              </a:rPr>
              <a:t>Personal strengths and assets:</a:t>
            </a:r>
            <a:endParaRPr lang="en-GB" b="1" dirty="0">
              <a:effectLst/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relationships</a:t>
            </a:r>
            <a:endParaRPr lang="en-GB" dirty="0"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experience</a:t>
            </a:r>
            <a:endParaRPr lang="en-GB" dirty="0"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skills</a:t>
            </a:r>
            <a:endParaRPr lang="en-GB" dirty="0"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aspirations.</a:t>
            </a:r>
            <a:endParaRPr lang="en-GB" dirty="0">
              <a:cs typeface="Calibri"/>
            </a:endParaRPr>
          </a:p>
          <a:p>
            <a:pPr marL="0" indent="0" rtl="0">
              <a:buNone/>
            </a:pPr>
            <a:r>
              <a:rPr lang="en-GB" b="1" dirty="0">
                <a:effectLst/>
              </a:rPr>
              <a:t>Community strengths and assets:</a:t>
            </a:r>
            <a:endParaRPr lang="en-GB" b="1" dirty="0">
              <a:effectLst/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knowledge</a:t>
            </a:r>
            <a:endParaRPr lang="en-GB" dirty="0"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people</a:t>
            </a:r>
            <a:endParaRPr lang="en-GB" dirty="0"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spaces</a:t>
            </a:r>
            <a:endParaRPr lang="en-GB" dirty="0"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networks</a:t>
            </a:r>
            <a:endParaRPr lang="en-GB" dirty="0"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services.</a:t>
            </a:r>
            <a:endParaRPr lang="en-GB" dirty="0"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7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2553-12AB-4124-481F-F9C55B35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262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b="1"/>
              <a:t>Assets and Asset Based Approaches?</a:t>
            </a:r>
            <a:br>
              <a:rPr lang="en-US" b="1"/>
            </a:b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F531-8198-8886-5999-2667F4BEF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0000"/>
              <a:buNone/>
              <a:defRPr/>
            </a:pPr>
            <a:r>
              <a:rPr lang="en-US" i="1"/>
              <a:t>“local assets – the skills, knowledge, connections and potential that exists within a community…..the strengths that exist in people and places (Personal, Social, Community, </a:t>
            </a:r>
            <a:r>
              <a:rPr lang="en-US" i="1" err="1"/>
              <a:t>Neighbourhood</a:t>
            </a:r>
            <a:r>
              <a:rPr lang="en-US" i="1"/>
              <a:t>).)”</a:t>
            </a:r>
            <a:endParaRPr lang="en-US" i="1">
              <a:cs typeface="Calibri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0000"/>
              <a:buNone/>
              <a:defRPr/>
            </a:pPr>
            <a:r>
              <a:rPr lang="en-US" i="1"/>
              <a:t>                                       (Leicestershire  Communities Strategy  2017-21)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9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E719-AEB1-EC4F-E12B-2820F7A9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92" y="353250"/>
            <a:ext cx="10515600" cy="1325563"/>
          </a:xfrm>
        </p:spPr>
        <p:txBody>
          <a:bodyPr/>
          <a:lstStyle/>
          <a:p>
            <a:pPr algn="r"/>
            <a:r>
              <a:rPr lang="en-US" altLang="en-US" b="1"/>
              <a:t>What is an Asset Based Approach?</a:t>
            </a:r>
            <a:br>
              <a:rPr lang="en-US" altLang="en-US" cap="all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DA332-12DD-96D6-A8BE-420F674A8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4" y="1675638"/>
            <a:ext cx="5747656" cy="4351338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Deficit Focused Approaches</a:t>
            </a:r>
          </a:p>
          <a:p>
            <a:r>
              <a:rPr lang="en-GB" sz="2000"/>
              <a:t>Start with deficiencies and needs in the community</a:t>
            </a:r>
          </a:p>
          <a:p>
            <a:r>
              <a:rPr lang="en-GB" sz="2000"/>
              <a:t>Respond to problems</a:t>
            </a:r>
          </a:p>
          <a:p>
            <a:r>
              <a:rPr lang="en-GB" sz="2000"/>
              <a:t>Provide services to users</a:t>
            </a:r>
          </a:p>
          <a:p>
            <a:r>
              <a:rPr lang="en-GB" sz="2000"/>
              <a:t>Emphasise the role of agencies</a:t>
            </a:r>
          </a:p>
          <a:p>
            <a:r>
              <a:rPr lang="en-GB" sz="2000"/>
              <a:t>Focus on individuals</a:t>
            </a:r>
          </a:p>
          <a:p>
            <a:r>
              <a:rPr lang="en-GB" sz="2000"/>
              <a:t>See people as clients and consumers receiving services</a:t>
            </a:r>
          </a:p>
          <a:p>
            <a:r>
              <a:rPr lang="en-GB" sz="2000"/>
              <a:t>Treat people as passive and done-to</a:t>
            </a:r>
          </a:p>
          <a:p>
            <a:r>
              <a:rPr lang="en-GB" sz="2000"/>
              <a:t>Fix people</a:t>
            </a:r>
          </a:p>
          <a:p>
            <a:r>
              <a:rPr lang="en-GB" sz="2000"/>
              <a:t>Implement Programmes as the answer</a:t>
            </a:r>
          </a:p>
          <a:p>
            <a:endParaRPr lang="en-GB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80B021-F046-91FE-DE33-99E522C4BB5A}"/>
              </a:ext>
            </a:extLst>
          </p:cNvPr>
          <p:cNvSpPr txBox="1">
            <a:spLocks/>
          </p:cNvSpPr>
          <p:nvPr/>
        </p:nvSpPr>
        <p:spPr>
          <a:xfrm>
            <a:off x="6341422" y="1675638"/>
            <a:ext cx="5961413" cy="46791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/>
              <a:t>Asset Based Approaches</a:t>
            </a:r>
          </a:p>
          <a:p>
            <a:r>
              <a:rPr lang="en-GB" sz="2000"/>
              <a:t>Start with the assets in the community</a:t>
            </a:r>
          </a:p>
          <a:p>
            <a:r>
              <a:rPr lang="en-GB" sz="2000"/>
              <a:t>Identify opportunities and strengths</a:t>
            </a:r>
          </a:p>
          <a:p>
            <a:r>
              <a:rPr lang="en-GB" sz="2000"/>
              <a:t>Invest in people as citizens</a:t>
            </a:r>
          </a:p>
          <a:p>
            <a:r>
              <a:rPr lang="en-GB" sz="2000"/>
              <a:t>Emphasise the role of civil society</a:t>
            </a:r>
          </a:p>
          <a:p>
            <a:r>
              <a:rPr lang="en-GB" sz="2000"/>
              <a:t>Focus on communities and the common good</a:t>
            </a:r>
          </a:p>
          <a:p>
            <a:r>
              <a:rPr lang="en-GB" sz="2000"/>
              <a:t>See people as citizens and co-producers with something to offer</a:t>
            </a:r>
          </a:p>
          <a:p>
            <a:r>
              <a:rPr lang="en-GB" sz="2000"/>
              <a:t>Help people take control of their lives</a:t>
            </a:r>
          </a:p>
          <a:p>
            <a:r>
              <a:rPr lang="en-GB" sz="2000"/>
              <a:t>Support people to develop their potential</a:t>
            </a:r>
          </a:p>
          <a:p>
            <a:r>
              <a:rPr lang="en-GB" sz="2000"/>
              <a:t>See people as the answer</a:t>
            </a:r>
          </a:p>
          <a:p>
            <a:endParaRPr lang="en-GB" sz="2000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C953-F5DA-7DD9-8135-E72D11CD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en-US" sz="4000" b="1"/>
              <a:t>What Are Our Assets?</a:t>
            </a:r>
            <a:br>
              <a:rPr lang="en-US" altLang="en-US" sz="4000" b="1"/>
            </a:br>
            <a:endParaRPr lang="en-GB" sz="4000" b="1"/>
          </a:p>
        </p:txBody>
      </p:sp>
      <p:pic>
        <p:nvPicPr>
          <p:cNvPr id="4" name="Content Placeholder 3" descr="A drawing representing Head, Hands and Heart&#10;&#10;">
            <a:extLst>
              <a:ext uri="{FF2B5EF4-FFF2-40B4-BE49-F238E27FC236}">
                <a16:creationId xmlns:a16="http://schemas.microsoft.com/office/drawing/2014/main" id="{7F7961CC-CB6F-0464-855C-468A99C1D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396" y="1735762"/>
            <a:ext cx="5475392" cy="4579218"/>
          </a:xfrm>
          <a:prstGeom prst="rect">
            <a:avLst/>
          </a:prstGeom>
        </p:spPr>
      </p:pic>
      <p:pic>
        <p:nvPicPr>
          <p:cNvPr id="5" name="Picture 9" descr="A drawing representing physical and built assets">
            <a:extLst>
              <a:ext uri="{FF2B5EF4-FFF2-40B4-BE49-F238E27FC236}">
                <a16:creationId xmlns:a16="http://schemas.microsoft.com/office/drawing/2014/main" id="{859B4E01-6628-C66A-4974-CF62494C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506991">
            <a:off x="6446012" y="2369028"/>
            <a:ext cx="5368619" cy="30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2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09D3-2B63-6356-7CE1-0224FB8F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29499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b="1"/>
              <a:t>What is an Asset Based </a:t>
            </a:r>
            <a:br>
              <a:rPr lang="en-US" altLang="en-US" b="1"/>
            </a:br>
            <a:r>
              <a:rPr lang="en-US" altLang="en-US" b="1"/>
              <a:t>Approach </a:t>
            </a:r>
            <a:r>
              <a:rPr lang="en-US" altLang="en-US" b="1" err="1"/>
              <a:t>cont</a:t>
            </a:r>
            <a:r>
              <a:rPr lang="en-US" altLang="en-US" b="1"/>
              <a:t>…?</a:t>
            </a:r>
            <a:br>
              <a:rPr lang="en-US" altLang="en-US" b="1"/>
            </a:b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4A36-8FAD-53BB-A644-48DBDA3B4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617031" cy="503237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/>
              <a:t>“Asset-Based Thinking is not blind optimism or magical thinking. It does not offer the quick fix or over-promise results. It’s not based on theory alone…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/>
              <a:t>Asset-Based Thinking takes “positive thinking” to a whole new level of engagement. While positive thinking calls for a positive attitude about life and the future, Asset-Based Thinking calls for positive action and traction in the present moment……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/>
              <a:t>Action is the key word! Ideas bestowed with ‘positive attitude’ remain just ideas. However, if you take an idea and add ‘positive action and traction’ to it, it becomes innovation.”</a:t>
            </a:r>
            <a:br>
              <a:rPr lang="en-US" sz="3600"/>
            </a:br>
            <a:br>
              <a:rPr lang="en-US" sz="2300"/>
            </a:br>
            <a:r>
              <a:rPr lang="en-US" sz="2300"/>
              <a:t>source: </a:t>
            </a:r>
            <a:r>
              <a:rPr lang="en-US" sz="2300">
                <a:hlinkClick r:id="rId3"/>
              </a:rPr>
              <a:t>https://idea-sandbox.com/blog/asset-based-thinking/#ixzz7BfHmyWeh</a:t>
            </a:r>
            <a:br>
              <a:rPr lang="en-US" sz="2300"/>
            </a:br>
            <a:br>
              <a:rPr lang="en-US" sz="2300"/>
            </a:br>
            <a:r>
              <a:rPr lang="en-US" sz="2300"/>
              <a:t>source: </a:t>
            </a:r>
            <a:r>
              <a:rPr lang="en-US" sz="2300">
                <a:hlinkClick r:id="rId4"/>
              </a:rPr>
              <a:t>https://idea-sandbox.com/blog/asset-based-thinking/#ixzz7BfHhEljC</a:t>
            </a:r>
            <a:br>
              <a:rPr lang="en-US" sz="2300"/>
            </a:br>
            <a:br>
              <a:rPr lang="en-US" sz="2300"/>
            </a:br>
            <a:r>
              <a:rPr lang="en-US" sz="2300"/>
              <a:t>source: </a:t>
            </a:r>
            <a:r>
              <a:rPr lang="en-US" sz="2300">
                <a:hlinkClick r:id="rId5"/>
              </a:rPr>
              <a:t>https://idea-sandbox.com/blog/asset-based-thinking/#ixzz7BfHTPUVT</a:t>
            </a:r>
            <a:endParaRPr lang="en-US" sz="2300"/>
          </a:p>
          <a:p>
            <a:endParaRPr lang="en-GB" sz="4400" b="1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of a report called a glass half full&#10;&#10;&#10;">
            <a:extLst>
              <a:ext uri="{FF2B5EF4-FFF2-40B4-BE49-F238E27FC236}">
                <a16:creationId xmlns:a16="http://schemas.microsoft.com/office/drawing/2014/main" id="{F86E9001-7C2C-25C5-34A3-5F8247320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686" y="1825624"/>
            <a:ext cx="3226337" cy="44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0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DE0FB34D75D4A889C588EC5AB48AA" ma:contentTypeVersion="17" ma:contentTypeDescription="Create a new document." ma:contentTypeScope="" ma:versionID="89781bcad877a056699f0313c3346a11">
  <xsd:schema xmlns:xsd="http://www.w3.org/2001/XMLSchema" xmlns:xs="http://www.w3.org/2001/XMLSchema" xmlns:p="http://schemas.microsoft.com/office/2006/metadata/properties" xmlns:ns2="4306a57c-4792-48d3-9b10-7cb5a2e861ec" xmlns:ns3="c018c704-c5cd-47fe-bf3d-abd05172f925" xmlns:ns4="879cc30a-4158-49c5-9cb2-e61862cf406e" targetNamespace="http://schemas.microsoft.com/office/2006/metadata/properties" ma:root="true" ma:fieldsID="a6b19b51e9a4c16bc6b9c0f7b989cdc3" ns2:_="" ns3:_="" ns4:_="">
    <xsd:import namespace="4306a57c-4792-48d3-9b10-7cb5a2e861ec"/>
    <xsd:import namespace="c018c704-c5cd-47fe-bf3d-abd05172f925"/>
    <xsd:import namespace="879cc30a-4158-49c5-9cb2-e61862cf4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6a57c-4792-48d3-9b10-7cb5a2e86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e794beb-b8d9-4064-9297-55232fcc8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8c704-c5cd-47fe-bf3d-abd05172f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30a-4158-49c5-9cb2-e61862cf406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3f2b541-499d-497b-b7aa-c128987c1436}" ma:internalName="TaxCatchAll" ma:showField="CatchAllData" ma:web="c018c704-c5cd-47fe-bf3d-abd05172f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06a57c-4792-48d3-9b10-7cb5a2e861ec">
      <Terms xmlns="http://schemas.microsoft.com/office/infopath/2007/PartnerControls"/>
    </lcf76f155ced4ddcb4097134ff3c332f>
    <TaxCatchAll xmlns="879cc30a-4158-49c5-9cb2-e61862cf406e" xsi:nil="true"/>
    <SharedWithUsers xmlns="c018c704-c5cd-47fe-bf3d-abd05172f925">
      <UserInfo>
        <DisplayName>Kristy Ball</DisplayName>
        <AccountId>18</AccountId>
        <AccountType/>
      </UserInfo>
      <UserInfo>
        <DisplayName>Donna Rist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E1452F-07C9-415A-B7AB-78D09236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F1903-96DB-467B-BD54-46D8529723F1}">
  <ds:schemaRefs>
    <ds:schemaRef ds:uri="4306a57c-4792-48d3-9b10-7cb5a2e861ec"/>
    <ds:schemaRef ds:uri="879cc30a-4158-49c5-9cb2-e61862cf406e"/>
    <ds:schemaRef ds:uri="c018c704-c5cd-47fe-bf3d-abd05172f9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B76100-4C5E-4CBC-9001-35BF44D0D8EC}">
  <ds:schemaRefs>
    <ds:schemaRef ds:uri="http://purl.org/dc/terms/"/>
    <ds:schemaRef ds:uri="http://schemas.openxmlformats.org/package/2006/metadata/core-properties"/>
    <ds:schemaRef ds:uri="http://purl.org/dc/dcmitype/"/>
    <ds:schemaRef ds:uri="4306a57c-4792-48d3-9b10-7cb5a2e861e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879cc30a-4158-49c5-9cb2-e61862cf406e"/>
    <ds:schemaRef ds:uri="c018c704-c5cd-47fe-bf3d-abd05172f9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740</Words>
  <Application>Microsoft Office PowerPoint</Application>
  <PresentationFormat>Widescreen</PresentationFormat>
  <Paragraphs>130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Asset (Strength)Based Approaches  An Introduction</vt:lpstr>
      <vt:lpstr>What’s the plan? </vt:lpstr>
      <vt:lpstr>Asset Based Thinking It's all About you!</vt:lpstr>
      <vt:lpstr>What do you see? </vt:lpstr>
      <vt:lpstr>Assets and Asset Based Approaches </vt:lpstr>
      <vt:lpstr>Assets and Asset Based Approaches? </vt:lpstr>
      <vt:lpstr>What is an Asset Based Approach? </vt:lpstr>
      <vt:lpstr>What Are Our Assets? </vt:lpstr>
      <vt:lpstr>What is an Asset Based  Approach cont…? </vt:lpstr>
      <vt:lpstr>Asset Based Doing</vt:lpstr>
      <vt:lpstr>Asset based doing What Can We Achieve? </vt:lpstr>
      <vt:lpstr>Asset based doing What Can We Achieve A Live Example!</vt:lpstr>
      <vt:lpstr>Examples</vt:lpstr>
      <vt:lpstr>To think about!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Glass Half Full” Asset Based Thinking and Doing</dc:title>
  <dc:creator>Sarah Carter</dc:creator>
  <cp:lastModifiedBy>Sangita Jobanputra</cp:lastModifiedBy>
  <cp:revision>19</cp:revision>
  <cp:lastPrinted>2023-10-03T16:18:41Z</cp:lastPrinted>
  <dcterms:created xsi:type="dcterms:W3CDTF">2023-10-03T14:09:15Z</dcterms:created>
  <dcterms:modified xsi:type="dcterms:W3CDTF">2023-11-24T10:47:15Z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0x010100812DE0FB34D75D4A889C588EC5AB48AA</vt:lpwstr>
  </property>
  <property fmtid="{D5CDD505-2E9C-101B-9397-08002B2CF9AE}" pid="3" name="MediaServiceImageTags">
    <vt:lpwstr/>
  </property>
</Properties>
</file>